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41" r:id="rId2"/>
    <p:sldId id="346" r:id="rId3"/>
    <p:sldId id="360" r:id="rId4"/>
    <p:sldId id="347" r:id="rId5"/>
    <p:sldId id="348" r:id="rId6"/>
    <p:sldId id="362" r:id="rId7"/>
    <p:sldId id="295" r:id="rId8"/>
    <p:sldId id="296" r:id="rId9"/>
    <p:sldId id="309" r:id="rId10"/>
    <p:sldId id="297" r:id="rId11"/>
    <p:sldId id="364" r:id="rId12"/>
    <p:sldId id="310" r:id="rId13"/>
    <p:sldId id="311" r:id="rId14"/>
    <p:sldId id="423" r:id="rId15"/>
    <p:sldId id="366" r:id="rId16"/>
    <p:sldId id="312" r:id="rId17"/>
    <p:sldId id="301" r:id="rId18"/>
    <p:sldId id="318" r:id="rId19"/>
    <p:sldId id="343" r:id="rId20"/>
    <p:sldId id="303" r:id="rId21"/>
    <p:sldId id="316" r:id="rId22"/>
    <p:sldId id="314" r:id="rId23"/>
    <p:sldId id="368" r:id="rId24"/>
    <p:sldId id="350" r:id="rId25"/>
    <p:sldId id="355" r:id="rId26"/>
    <p:sldId id="353" r:id="rId27"/>
    <p:sldId id="352" r:id="rId28"/>
    <p:sldId id="386" r:id="rId29"/>
    <p:sldId id="428" r:id="rId30"/>
    <p:sldId id="402" r:id="rId31"/>
    <p:sldId id="403" r:id="rId32"/>
    <p:sldId id="404" r:id="rId33"/>
    <p:sldId id="405" r:id="rId34"/>
    <p:sldId id="406" r:id="rId35"/>
    <p:sldId id="424" r:id="rId36"/>
    <p:sldId id="407" r:id="rId37"/>
    <p:sldId id="408" r:id="rId38"/>
    <p:sldId id="410" r:id="rId39"/>
    <p:sldId id="413" r:id="rId40"/>
    <p:sldId id="305" r:id="rId41"/>
    <p:sldId id="395" r:id="rId42"/>
    <p:sldId id="306" r:id="rId43"/>
    <p:sldId id="330" r:id="rId44"/>
    <p:sldId id="323" r:id="rId45"/>
    <p:sldId id="329" r:id="rId46"/>
    <p:sldId id="319" r:id="rId47"/>
    <p:sldId id="412" r:id="rId48"/>
    <p:sldId id="425" r:id="rId49"/>
    <p:sldId id="427" r:id="rId50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3E35F5"/>
    <a:srgbClr val="4A42E8"/>
    <a:srgbClr val="FF9966"/>
    <a:srgbClr val="FFCC00"/>
    <a:srgbClr val="FFFF66"/>
    <a:srgbClr val="D6C22A"/>
    <a:srgbClr val="C82031"/>
    <a:srgbClr val="D60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00" autoAdjust="0"/>
    <p:restoredTop sz="94660"/>
  </p:normalViewPr>
  <p:slideViewPr>
    <p:cSldViewPr>
      <p:cViewPr varScale="1">
        <p:scale>
          <a:sx n="70" d="100"/>
          <a:sy n="70" d="100"/>
        </p:scale>
        <p:origin x="-1158" y="-90"/>
      </p:cViewPr>
      <p:guideLst>
        <p:guide orient="horz" pos="2160"/>
        <p:guide orient="horz" pos="61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2FA0970-3CD5-471B-9C4D-1F9A3A89732C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7A1FCAC-5CDE-45E3-B5DB-D9A8AAD3C1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7BE31-5683-477F-8F7A-E7D1B9368E4C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17A4C-E1B1-4012-BD6A-6844EA1CE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850EC-F076-4914-AE80-D96142C54DF4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9F431-D962-4343-BCFA-DA144E46012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4D34D-7A2F-40B8-9A84-C50F08206C5C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4BF03-9685-4DE8-B990-E29428AD46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67282-1CAA-40D1-B1AB-3A5372693C12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CFDF9-6077-4123-A659-81DA6114BD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5E201-4EDD-4244-9D4D-5C2651F4B269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E28CC-8B0B-412A-9437-3420F8DD6D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71122-5FDB-460E-A29B-60A5A2E3DAB1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C63C-7324-460F-98F9-08D441E385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8A48A-D97A-4188-A9CF-4711594E5604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2F8DD-F0F7-4C25-9372-42D22DC42F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4E2C-FDB5-4412-9FC1-52AF81E25975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F33AD-0403-4F2F-9907-C64F19392A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FB9D0-3478-4CC1-ABD5-99E056AD62BF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309EB-FFC2-40DC-9C5A-2CCCB4B8A1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38D50-9772-4FB4-9DA3-091C213A2B16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DA56C-DB45-48BB-9D45-38EBF750C7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4644E-3411-4F06-AB39-B1629E4F0528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17E2-D00E-4287-9A8A-03C622FFF26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C67F57D-C5E8-4FD1-8029-A3C98FEDCBED}" type="datetimeFigureOut">
              <a:rPr lang="ru-RU"/>
              <a:pPr>
                <a:defRPr/>
              </a:pPr>
              <a:t>18.12.2015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5F4F31-AC1D-4804-8F33-82100F9E5D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.update.egais.ru/" TargetMode="External"/><Relationship Id="rId2" Type="http://schemas.openxmlformats.org/officeDocument/2006/relationships/hyperlink" Target="https://test.utm.egais.r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gais.ru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egais.ru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egais.ru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hyperlink" Target="http://www.egais.center-inform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egais.ru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egais.ru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egais.ru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egais.ru/" TargetMode="External"/><Relationship Id="rId2" Type="http://schemas.openxmlformats.org/officeDocument/2006/relationships/hyperlink" Target="http://fsrar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srar.ru/egais/telefony_linij_podderzhki_po_voprosam_egais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AD2C989-4FD1-4975-BB72-9485382DE487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sz="1800" b="1">
              <a:solidFill>
                <a:srgbClr val="721A1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6013" y="2105025"/>
            <a:ext cx="6985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ЕГАИС для организаций </a:t>
            </a:r>
            <a:endParaRPr lang="ru-RU" sz="40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оптовой и розничной торговли</a:t>
            </a:r>
            <a:endParaRPr lang="ru-RU" sz="40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692275" y="-171450"/>
            <a:ext cx="828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endParaRPr lang="ru-RU" sz="160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ru-RU" sz="160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713" y="417513"/>
            <a:ext cx="59769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Изменения на рынке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1700213"/>
            <a:ext cx="3960812" cy="137795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Федеральный закон от 22.11.1995 № 171-ФЗ </a:t>
            </a:r>
            <a:endParaRPr lang="en-US" sz="1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О государственном регулировании производства и оборота этилового спирта, алкогольной и спиртосодержащей продукции и об ограничении потребления (распития) алкогольной продукции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»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288" y="3573463"/>
            <a:ext cx="3960812" cy="12954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Федеральный Закон от 29.06.2015 № 182-ФЗ </a:t>
            </a:r>
            <a:endParaRPr lang="en-US" sz="1400" b="1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О внесении изменений в Федеральный закон </a:t>
            </a:r>
            <a:r>
              <a:rPr lang="ru-RU" sz="1200" i="1" dirty="0">
                <a:solidFill>
                  <a:schemeClr val="bg1">
                    <a:lumMod val="50000"/>
                  </a:schemeClr>
                </a:solidFill>
              </a:rPr>
              <a:t>№ 171-ФЗ»</a:t>
            </a:r>
            <a:endParaRPr lang="ru-RU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427538" y="2389188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427538" y="4221163"/>
            <a:ext cx="720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164138" y="1898650"/>
            <a:ext cx="365601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ЕГАИС распространяется на производителей и импортеров алкогольной продукции. 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Они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уже давно подключены и работают в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Системе.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9700" y="3627438"/>
            <a:ext cx="3529013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 течение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2015-2017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года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 ЕГАИС должны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быть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подключены все организации и ИП, занимающиеся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производством и оборотом алкогольной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продукцией и пивом,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том числе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их розничной продажей.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229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A4BBF82F-FC7A-4536-99FE-05B6234A2AB3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692275" y="-171450"/>
            <a:ext cx="828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endParaRPr lang="ru-RU" sz="160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ru-RU" sz="160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539750" y="2133600"/>
            <a:ext cx="7777163" cy="1938338"/>
          </a:xfrm>
          <a:prstGeom prst="rect">
            <a:avLst/>
          </a:prstGeom>
          <a:noFill/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6600" b="1">
                <a:solidFill>
                  <a:srgbClr val="C8203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4000" dirty="0">
                <a:latin typeface="+mj-lt"/>
                <a:cs typeface="Arial" panose="020B0604020202020204" pitchFamily="34" charset="0"/>
              </a:rPr>
              <a:t>4</a:t>
            </a:r>
            <a:r>
              <a:rPr lang="ru-RU" altLang="ru-RU" sz="4000" dirty="0">
                <a:latin typeface="+mj-lt"/>
                <a:cs typeface="Arial" panose="020B0604020202020204" pitchFamily="34" charset="0"/>
              </a:rPr>
              <a:t>. </a:t>
            </a:r>
            <a:r>
              <a:rPr lang="ru-RU" sz="4000" dirty="0">
                <a:latin typeface="+mj-lt"/>
                <a:cs typeface="Arial" panose="020B0604020202020204" pitchFamily="34" charset="0"/>
              </a:rPr>
              <a:t>Кто из участников рынка </a:t>
            </a:r>
            <a:endParaRPr lang="en-US" sz="40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j-lt"/>
                <a:cs typeface="Arial" panose="020B0604020202020204" pitchFamily="34" charset="0"/>
              </a:rPr>
              <a:t>и в какие сроки </a:t>
            </a:r>
            <a:endParaRPr lang="en-US" sz="4000" dirty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j-lt"/>
                <a:cs typeface="Arial" panose="020B0604020202020204" pitchFamily="34" charset="0"/>
              </a:rPr>
              <a:t>должен подключиться к ЕГАИС?</a:t>
            </a:r>
          </a:p>
        </p:txBody>
      </p:sp>
      <p:sp>
        <p:nvSpPr>
          <p:cNvPr id="13316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E53C9CB8-C75D-4AE3-9676-B8C7B7CA7890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713" y="260350"/>
            <a:ext cx="5976937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Кто из участников рынка и в какие сроки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должен подключиться к ЕГАИС?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1268413"/>
          <a:ext cx="8856662" cy="4187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1"/>
                <a:gridCol w="5400600"/>
                <a:gridCol w="1584176"/>
                <a:gridCol w="864096"/>
              </a:tblGrid>
              <a:tr h="2901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Организации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20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Осуществляемый вид деятельности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20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 ЕГАИС фиксируется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20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начала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2031"/>
                    </a:solidFill>
                  </a:tcPr>
                </a:tc>
              </a:tr>
              <a:tr h="432048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Производители</a:t>
                      </a:r>
                      <a:r>
                        <a:rPr lang="ru-RU" sz="105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пива</a:t>
                      </a:r>
                      <a:endParaRPr lang="ru-RU" sz="105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Организации, осуществляющие производство пива и пивных </a:t>
                      </a:r>
                      <a:r>
                        <a:rPr lang="ru-RU" sz="11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напитков с </a:t>
                      </a:r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производственной мощностью более 300 тысяч декалитров в </a:t>
                      </a:r>
                      <a:r>
                        <a:rPr lang="ru-RU" sz="11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производство и оборот</a:t>
                      </a:r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01.10.2015</a:t>
                      </a:r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3461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Организации, осуществляющие производство пива и пивных </a:t>
                      </a:r>
                      <a:r>
                        <a:rPr lang="ru-RU" sz="11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напитков с </a:t>
                      </a:r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производственной мощностью менее 300 тысяч декалитров в </a:t>
                      </a:r>
                      <a:r>
                        <a:rPr lang="ru-RU" sz="11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оборот</a:t>
                      </a:r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01.01.2016</a:t>
                      </a:r>
                      <a:endParaRPr lang="ru-RU" sz="1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43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Оптовики</a:t>
                      </a:r>
                      <a:endParaRPr lang="ru-RU" sz="105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Организации, осуществляющие закупку, хранение и поставку алкогольной </a:t>
                      </a:r>
                      <a:r>
                        <a:rPr lang="ru-RU" sz="11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продукции и</a:t>
                      </a:r>
                      <a:r>
                        <a:rPr lang="ru-RU" sz="11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пива</a:t>
                      </a:r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оборот</a:t>
                      </a:r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01.01.2016</a:t>
                      </a:r>
                      <a:endParaRPr lang="ru-RU" sz="1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4056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Розница</a:t>
                      </a:r>
                      <a:endParaRPr lang="ru-RU" sz="105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Индивидуальные предприниматели, осуществляющие закупку пива и пивных напитков в целях последующей розничной продажи такой продукции</a:t>
                      </a: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подтверждение </a:t>
                      </a:r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факта закупки</a:t>
                      </a:r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01.01.2016</a:t>
                      </a:r>
                      <a:endParaRPr lang="ru-RU" sz="1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5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Организации общественного питания, осуществляющие розничную продажу алкогольной продукции и пива (рестораны, бары, кафе и т.п.)</a:t>
                      </a:r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290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Организации, осуществляющие розничную продажу алкогольной продукции в городских поселениях</a:t>
                      </a:r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подтверждение факта </a:t>
                      </a:r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закупки</a:t>
                      </a:r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01.01.2016</a:t>
                      </a:r>
                      <a:endParaRPr lang="ru-RU" sz="1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50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розничная продажа</a:t>
                      </a:r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01.07.2016</a:t>
                      </a:r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Организации, осуществляющие розничную продажу алкогольной продукции в сельских поселениях</a:t>
                      </a:r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подтверждение факта </a:t>
                      </a:r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закупки</a:t>
                      </a:r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01.01.2016</a:t>
                      </a:r>
                      <a:endParaRPr lang="ru-RU" sz="11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розничная продажа</a:t>
                      </a:r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01.07.2017</a:t>
                      </a:r>
                      <a:endParaRPr lang="ru-RU" sz="11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47" marR="30747" marT="0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950" y="5302250"/>
            <a:ext cx="8928100" cy="6778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Таким образом, кассы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розничных магазинах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 городах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должны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быть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подключены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 ЕГАИС до 1 июля 2016 года, 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а  закупка алкогольной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продукции на склад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магазина должна подтверждаться ими в Системе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уже </a:t>
            </a:r>
            <a:r>
              <a:rPr lang="ru-RU" sz="1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с 1 января 2016 года!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72450" y="908050"/>
            <a:ext cx="844550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Из 182-ФЗ</a:t>
            </a:r>
            <a:endParaRPr lang="ru-RU" sz="1200" i="1" dirty="0">
              <a:latin typeface="+mn-lt"/>
            </a:endParaRPr>
          </a:p>
        </p:txBody>
      </p:sp>
      <p:sp>
        <p:nvSpPr>
          <p:cNvPr id="14393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2750A40C-F1BA-4080-9848-057D38ACE497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692275" y="-171450"/>
            <a:ext cx="828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endParaRPr lang="ru-RU" sz="160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ru-RU" sz="160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713" y="417513"/>
            <a:ext cx="705643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Особые ситуации при подключении к ЕГАИС,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на которые хотелось бы обратить внимание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95288" y="1484313"/>
          <a:ext cx="8456612" cy="4321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9707"/>
                <a:gridCol w="4536504"/>
              </a:tblGrid>
              <a:tr h="4255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Организации</a:t>
                      </a:r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Описание ситуации</a:t>
                      </a:r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78032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Организации на территории Крыма и Севастополя – полугодовая отсрочка: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Оптовики АП и пива (Крым,</a:t>
                      </a:r>
                      <a:r>
                        <a:rPr lang="ru-RU" sz="13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Севастополь)</a:t>
                      </a:r>
                      <a:endParaRPr lang="ru-RU" sz="13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должны быть подключены 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до 1 июля 2016 года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95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Розница </a:t>
                      </a: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(Крым,</a:t>
                      </a:r>
                      <a:r>
                        <a:rPr lang="ru-RU" sz="13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 Севастополь)</a:t>
                      </a:r>
                      <a:endParaRPr lang="ru-RU" sz="13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</a:t>
                      </a:r>
                      <a:r>
                        <a:rPr lang="ru-RU" sz="13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части подтверждения закупки – 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до 1 июля 2016 года</a:t>
                      </a:r>
                      <a:endParaRPr lang="ru-RU" sz="1300" b="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 части розничной</a:t>
                      </a:r>
                      <a:r>
                        <a:rPr lang="ru-RU" sz="13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продажи: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 городских поселениях  – 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до 1 января 2017</a:t>
                      </a:r>
                      <a:r>
                        <a:rPr lang="ru-RU" sz="13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года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 сельских поселениях –  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до 1 января 2018 года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434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Организации розничной торговли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 сельских поселениях, в которых: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численность менее 3 000 человек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отсутствует точка доступа к Интернету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 условии 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включен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ия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поселения  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в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соответствующий 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список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утвержденный законом 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субъекта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РФ,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освобождены 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 ЕГАИС </a:t>
                      </a:r>
                      <a:r>
                        <a:rPr kumimoji="0" lang="en-US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только в части фиксации </a:t>
                      </a: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розничной </a:t>
                      </a:r>
                      <a:r>
                        <a:rPr kumimoji="0" lang="en-US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продажи АП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а в части подтверждения закупки такие организации должны 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их 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фиксировать </a:t>
                      </a:r>
                      <a:r>
                        <a:rPr kumimoji="0" lang="en-US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 01.01.2016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. 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При этом для таких организаций будет допускаться фиксация прихода из ближайшего населенного пункта с наличием точки доступа в интернет в течение 7 дней после фактического получения продукции.</a:t>
                      </a:r>
                      <a:endParaRPr lang="ru-RU" sz="13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8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A475FF8A-77FA-4596-B7B5-B64D36459B65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692275" y="-171450"/>
            <a:ext cx="828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endParaRPr lang="ru-RU" sz="160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ru-RU" sz="160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713" y="417513"/>
            <a:ext cx="7056437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Особые ситуации при подключении к ЕГАИС,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на которые хотелось бы обратить внимание</a:t>
            </a:r>
          </a:p>
        </p:txBody>
      </p:sp>
      <p:sp>
        <p:nvSpPr>
          <p:cNvPr id="1638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60762F15-D3FA-4709-B561-695B81064146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z="1800" b="1">
              <a:solidFill>
                <a:srgbClr val="721A1D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63538" y="1531938"/>
          <a:ext cx="8456612" cy="3625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9707"/>
                <a:gridCol w="4536504"/>
              </a:tblGrid>
              <a:tr h="4104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Организации</a:t>
                      </a:r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Описание ситуации</a:t>
                      </a:r>
                      <a:endParaRPr lang="ru-RU" sz="12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8039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А</a:t>
                      </a: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рендуемые склады временного хранения </a:t>
                      </a: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(не таможенные)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оформляющее перемещение АП</a:t>
                      </a:r>
                      <a:endParaRPr kumimoji="0" lang="en-US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Должны подключаться к ЕГАИС 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к 01.01.2016</a:t>
                      </a: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039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Т</a:t>
                      </a:r>
                      <a:r>
                        <a:rPr kumimoji="0" lang="en-US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аможенные склады временного хранения </a:t>
                      </a: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(</a:t>
                      </a:r>
                      <a:r>
                        <a:rPr kumimoji="0" lang="ru-RU" alt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СВХ</a:t>
                      </a:r>
                      <a:r>
                        <a:rPr kumimoji="0" lang="ru-RU" altLang="ru-RU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ru-RU" sz="13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освобождены от подключения </a:t>
                      </a: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к ЕГАИС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03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Магазины беспошлинной торговли (</a:t>
                      </a:r>
                      <a:r>
                        <a:rPr kumimoji="0" lang="en-US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Dutyfree</a:t>
                      </a: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ru-RU" sz="1300" b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освобождены от подключения </a:t>
                      </a: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к ЕГАИС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039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Организации, которые </a:t>
                      </a:r>
                      <a:r>
                        <a:rPr lang="ru-RU" sz="1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закупают АП для использования в качестве сырья</a:t>
                      </a: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, например фармацевтические компании или кондитерские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освобождены от подключения </a:t>
                      </a:r>
                      <a:r>
                        <a:rPr lang="ru-RU" sz="13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к ЕГАИС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692275" y="-171450"/>
            <a:ext cx="828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endParaRPr lang="ru-RU" sz="160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ru-RU" sz="160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539750" y="2205038"/>
            <a:ext cx="7777163" cy="1323975"/>
          </a:xfrm>
          <a:prstGeom prst="rect">
            <a:avLst/>
          </a:prstGeom>
          <a:noFill/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6600" b="1">
                <a:solidFill>
                  <a:srgbClr val="C8203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4000" dirty="0">
                <a:latin typeface="+mj-lt"/>
                <a:cs typeface="Arial" panose="020B0604020202020204" pitchFamily="34" charset="0"/>
              </a:rPr>
              <a:t>5</a:t>
            </a:r>
            <a:r>
              <a:rPr lang="ru-RU" altLang="ru-RU" sz="4000" dirty="0">
                <a:latin typeface="+mj-lt"/>
                <a:cs typeface="Arial" panose="020B0604020202020204" pitchFamily="34" charset="0"/>
              </a:rPr>
              <a:t>. </a:t>
            </a:r>
            <a:r>
              <a:rPr lang="ru-RU" sz="4000" dirty="0">
                <a:latin typeface="+mj-lt"/>
                <a:cs typeface="Arial" panose="020B0604020202020204" pitchFamily="34" charset="0"/>
              </a:rPr>
              <a:t>Принцип работы </a:t>
            </a:r>
            <a:endParaRPr lang="ru-RU" sz="4000" dirty="0" smtClean="0">
              <a:latin typeface="+mj-lt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atin typeface="+mj-lt"/>
                <a:cs typeface="Arial" panose="020B0604020202020204" pitchFamily="34" charset="0"/>
              </a:rPr>
              <a:t>в системе ЕГАИС</a:t>
            </a:r>
            <a:endParaRPr lang="ru-RU" sz="4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741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F69D64E3-FE91-4FA0-899A-52FEED25C357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rot="5400000">
            <a:off x="1529683" y="636684"/>
            <a:ext cx="2050203" cy="4098312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63500" sx="102000" sy="102000" algn="ctr" rotWithShape="0">
              <a:schemeClr val="bg1">
                <a:lumMod val="50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1692275" y="-171450"/>
            <a:ext cx="828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endParaRPr lang="ru-RU" sz="160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ru-RU" sz="160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713" y="417513"/>
            <a:ext cx="68405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5. Принцип работы </a:t>
            </a: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в ЕГАИС</a:t>
            </a:r>
            <a:endParaRPr lang="ru-RU" sz="24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1525" y="2524125"/>
            <a:ext cx="1473200" cy="8667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ОТПРАВИТЕЛЬ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производитель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импортер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оптовик 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547813" y="3390900"/>
            <a:ext cx="0" cy="1393825"/>
          </a:xfrm>
          <a:prstGeom prst="straightConnector1">
            <a:avLst/>
          </a:prstGeom>
          <a:ln w="28575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9" name="Прямоугольник 10"/>
          <p:cNvSpPr>
            <a:spLocks noChangeArrowheads="1"/>
          </p:cNvSpPr>
          <p:nvPr/>
        </p:nvSpPr>
        <p:spPr bwMode="auto">
          <a:xfrm>
            <a:off x="2030413" y="2581275"/>
            <a:ext cx="11334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>
                <a:latin typeface="Calibri" pitchFamily="34" charset="0"/>
              </a:rPr>
              <a:t>отгружает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6413" y="4784725"/>
            <a:ext cx="7881937" cy="647700"/>
          </a:xfrm>
          <a:prstGeom prst="rect">
            <a:avLst/>
          </a:prstGeom>
          <a:solidFill>
            <a:srgbClr val="C82031"/>
          </a:solidFill>
          <a:ln w="63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</a:rPr>
              <a:t>Хранилище ЕГАИС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950" y="1320800"/>
            <a:ext cx="496887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ЕГАИС в части отражения оборота и подтверждения закупки 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508103" y="1771506"/>
            <a:ext cx="2736305" cy="1855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4" name="Прямоугольник 23"/>
          <p:cNvSpPr/>
          <p:nvPr/>
        </p:nvSpPr>
        <p:spPr>
          <a:xfrm>
            <a:off x="5364163" y="1320800"/>
            <a:ext cx="3008312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ЕГАИС в части розничной продажи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8444" name="Прямоугольник 32"/>
          <p:cNvSpPr>
            <a:spLocks noChangeArrowheads="1"/>
          </p:cNvSpPr>
          <p:nvPr/>
        </p:nvSpPr>
        <p:spPr bwMode="auto">
          <a:xfrm>
            <a:off x="1331913" y="4068763"/>
            <a:ext cx="25923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latin typeface="Calibri" pitchFamily="34" charset="0"/>
              </a:rPr>
              <a:t>Товарно-транспортные накладные</a:t>
            </a:r>
          </a:p>
          <a:p>
            <a:pPr algn="ctr"/>
            <a:r>
              <a:rPr lang="ru-RU" sz="1000">
                <a:latin typeface="Calibri" pitchFamily="34" charset="0"/>
              </a:rPr>
              <a:t>Акты </a:t>
            </a:r>
          </a:p>
          <a:p>
            <a:pPr algn="ctr"/>
            <a:r>
              <a:rPr lang="ru-RU" sz="1000">
                <a:latin typeface="Calibri" pitchFamily="34" charset="0"/>
              </a:rPr>
              <a:t>Квитанции </a:t>
            </a:r>
          </a:p>
        </p:txBody>
      </p:sp>
      <p:sp>
        <p:nvSpPr>
          <p:cNvPr id="18445" name="Прямоугольник 33"/>
          <p:cNvSpPr>
            <a:spLocks noChangeArrowheads="1"/>
          </p:cNvSpPr>
          <p:nvPr/>
        </p:nvSpPr>
        <p:spPr bwMode="auto">
          <a:xfrm>
            <a:off x="5867400" y="4076700"/>
            <a:ext cx="2376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>
                <a:latin typeface="Calibri" pitchFamily="34" charset="0"/>
              </a:rPr>
              <a:t>Штриховой код с ФСМ</a:t>
            </a:r>
            <a:r>
              <a:rPr lang="en-US" sz="1000">
                <a:latin typeface="Calibri" pitchFamily="34" charset="0"/>
              </a:rPr>
              <a:t>/</a:t>
            </a:r>
            <a:r>
              <a:rPr lang="ru-RU" sz="1000">
                <a:latin typeface="Calibri" pitchFamily="34" charset="0"/>
              </a:rPr>
              <a:t>АМ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1403350" y="3362325"/>
            <a:ext cx="0" cy="1422400"/>
          </a:xfrm>
          <a:prstGeom prst="straightConnector1">
            <a:avLst/>
          </a:prstGeom>
          <a:ln w="28575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740150" y="3390900"/>
            <a:ext cx="0" cy="1422400"/>
          </a:xfrm>
          <a:prstGeom prst="straightConnector1">
            <a:avLst/>
          </a:prstGeom>
          <a:ln w="28575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3884613" y="3390900"/>
            <a:ext cx="0" cy="1392238"/>
          </a:xfrm>
          <a:prstGeom prst="straightConnector1">
            <a:avLst/>
          </a:prstGeom>
          <a:ln w="28575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3059113" y="2524125"/>
            <a:ext cx="1401762" cy="866775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ПОЛУЧАТЕЛЬ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оптовик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розничный магазин 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276475" y="2798763"/>
            <a:ext cx="742950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2276475" y="3014663"/>
            <a:ext cx="742950" cy="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2" name="Прямоугольник 36"/>
          <p:cNvSpPr>
            <a:spLocks noChangeArrowheads="1"/>
          </p:cNvSpPr>
          <p:nvPr/>
        </p:nvSpPr>
        <p:spPr bwMode="auto">
          <a:xfrm>
            <a:off x="2084388" y="3014663"/>
            <a:ext cx="113347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00">
                <a:latin typeface="Calibri" pitchFamily="34" charset="0"/>
              </a:rPr>
              <a:t>подтверждает</a:t>
            </a:r>
          </a:p>
        </p:txBody>
      </p:sp>
      <p:cxnSp>
        <p:nvCxnSpPr>
          <p:cNvPr id="40" name="Прямая со стрелкой 39"/>
          <p:cNvCxnSpPr/>
          <p:nvPr/>
        </p:nvCxnSpPr>
        <p:spPr>
          <a:xfrm>
            <a:off x="7740650" y="3648075"/>
            <a:ext cx="0" cy="1136650"/>
          </a:xfrm>
          <a:prstGeom prst="straightConnector1">
            <a:avLst/>
          </a:prstGeom>
          <a:ln w="28575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7740650" y="3500438"/>
            <a:ext cx="0" cy="1212850"/>
          </a:xfrm>
          <a:prstGeom prst="straightConnector1">
            <a:avLst/>
          </a:prstGeom>
          <a:ln w="28575">
            <a:solidFill>
              <a:srgbClr val="D60F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55" name="Прямоугольник 24"/>
          <p:cNvSpPr>
            <a:spLocks noChangeArrowheads="1"/>
          </p:cNvSpPr>
          <p:nvPr/>
        </p:nvSpPr>
        <p:spPr bwMode="auto">
          <a:xfrm>
            <a:off x="506413" y="5549900"/>
            <a:ext cx="7881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000">
                <a:latin typeface="Calibri" pitchFamily="34" charset="0"/>
              </a:rPr>
              <a:t>* </a:t>
            </a:r>
            <a:r>
              <a:rPr lang="ru-RU" sz="1000" b="1">
                <a:latin typeface="Calibri" pitchFamily="34" charset="0"/>
              </a:rPr>
              <a:t>УТМ</a:t>
            </a:r>
            <a:r>
              <a:rPr lang="ru-RU" sz="1000">
                <a:latin typeface="Calibri" pitchFamily="34" charset="0"/>
              </a:rPr>
              <a:t> (универсальный транспортный модуль) -  бесплатно предоставляемое ФСРАР ПО, устанавливаемое на компьютер участника </a:t>
            </a:r>
          </a:p>
          <a:p>
            <a:pPr algn="ctr"/>
            <a:r>
              <a:rPr lang="ru-RU" sz="1000">
                <a:latin typeface="Calibri" pitchFamily="34" charset="0"/>
              </a:rPr>
              <a:t>оптово-розничного звена, для получения и передачи данных в хранилище ЕГАИС в виде </a:t>
            </a:r>
            <a:r>
              <a:rPr lang="en-US" sz="1000">
                <a:latin typeface="Calibri" pitchFamily="34" charset="0"/>
              </a:rPr>
              <a:t>xml-</a:t>
            </a:r>
            <a:r>
              <a:rPr lang="ru-RU" sz="1000">
                <a:latin typeface="Calibri" pitchFamily="34" charset="0"/>
              </a:rPr>
              <a:t>файлов.</a:t>
            </a:r>
          </a:p>
        </p:txBody>
      </p:sp>
      <p:pic>
        <p:nvPicPr>
          <p:cNvPr id="18456" name="Picture 2" descr="http://isa3laspezia.it/amministrazione-trasparente/images/xm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550" y="39814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" descr="http://isa3laspezia.it/amministrazione-trasparente/images/xm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8782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" descr="http://isa3laspezia.it/amministrazione-trasparente/images/xm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8" y="3911600"/>
            <a:ext cx="3825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9" name="Picture 6" descr="http://www.avtopilot37.ru/images/gruzoperevozki-ivanovo-moskv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16138" y="1755775"/>
            <a:ext cx="10160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6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6A5DA140-1916-4A90-849B-CEEB2B838A47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539750" y="2198688"/>
            <a:ext cx="7777163" cy="1446212"/>
          </a:xfrm>
          <a:prstGeom prst="rect">
            <a:avLst/>
          </a:prstGeom>
          <a:noFill/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6600" b="1">
                <a:solidFill>
                  <a:srgbClr val="C8203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dirty="0">
                <a:latin typeface="+mj-lt"/>
                <a:cs typeface="Arial" panose="020B0604020202020204" pitchFamily="34" charset="0"/>
              </a:rPr>
              <a:t>ЕГАИС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latin typeface="+mj-lt"/>
                <a:cs typeface="Arial" panose="020B0604020202020204" pitchFamily="34" charset="0"/>
              </a:rPr>
              <a:t>в части отражения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latin typeface="+mj-lt"/>
                <a:cs typeface="Arial" panose="020B0604020202020204" pitchFamily="34" charset="0"/>
              </a:rPr>
              <a:t>оборота и подтверждения закупки</a:t>
            </a:r>
          </a:p>
        </p:txBody>
      </p:sp>
      <p:sp>
        <p:nvSpPr>
          <p:cNvPr id="19459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34AA519A-70D8-49AD-A48D-0D04617DF0F6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4689475" y="2600325"/>
            <a:ext cx="1574800" cy="54927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E854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2228850" y="2592388"/>
            <a:ext cx="2308225" cy="162877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E854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60363" y="2600325"/>
            <a:ext cx="1727200" cy="1092200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E8540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63713" y="333375"/>
            <a:ext cx="59769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Как это работает?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8050" y="981075"/>
            <a:ext cx="8343900" cy="13223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Отправитель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продукции (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производитель, импортер или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оптовик)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фиксирует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ЕГАИС расходные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накладные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Получатель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продукции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(оптовик или розничный магазин)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получает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все отправленные на него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накладные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от отправителя.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0363" y="2600325"/>
            <a:ext cx="1800225" cy="1046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Если получатель согласен принять продукцию</a:t>
            </a:r>
            <a:endParaRPr lang="en-US" sz="1050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Получатель подтверждает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получение продукции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32025" y="2600325"/>
            <a:ext cx="2362200" cy="1500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Если обнаружена недостача </a:t>
            </a:r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продукции</a:t>
            </a:r>
            <a:r>
              <a:rPr lang="ru-RU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 если </a:t>
            </a:r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организация желает принять такую </a:t>
            </a:r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продукцию</a:t>
            </a:r>
            <a:endParaRPr lang="ru-RU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Формируется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акт расхождений с исправленным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количеством и через УТМ попадает к отправителю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ru-RU" sz="12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0538" y="4471988"/>
            <a:ext cx="2857500" cy="1131887"/>
          </a:xfrm>
          <a:prstGeom prst="rect">
            <a:avLst/>
          </a:prstGeom>
          <a:ln>
            <a:solidFill>
              <a:srgbClr val="E85402"/>
            </a:solidFill>
            <a:prstDash val="sysDot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Если отправитель согласен с актом расхождений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b="1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остатка отправителя будет списан лишь согласованный с получателем объем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4550" y="4471988"/>
            <a:ext cx="3059113" cy="1131887"/>
          </a:xfrm>
          <a:prstGeom prst="rect">
            <a:avLst/>
          </a:prstGeom>
          <a:ln>
            <a:solidFill>
              <a:srgbClr val="E85402"/>
            </a:solidFill>
            <a:prstDash val="sysDot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Если отправитель не согласен </a:t>
            </a:r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 актом </a:t>
            </a:r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расхождений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50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Отправитель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отказывает акт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 накладную.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Весь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объем остается на остатках отправителя.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9950" y="2600325"/>
            <a:ext cx="1584325" cy="415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Если обнаружен избыток продукции</a:t>
            </a:r>
            <a:endParaRPr lang="en-US" sz="1050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67513" y="3967163"/>
            <a:ext cx="2341562" cy="1308100"/>
          </a:xfrm>
          <a:prstGeom prst="rect">
            <a:avLst/>
          </a:prstGeom>
          <a:ln>
            <a:solidFill>
              <a:srgbClr val="E85402"/>
            </a:solidFill>
            <a:prstDash val="sysDot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Если получатель не согласен принять такую продукцию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Получатель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  отказывает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накладную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Продукция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остается на остатках отправителя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12" name="Прямая со стрелкой 11"/>
          <p:cNvCxnSpPr>
            <a:endCxn id="2" idx="0"/>
          </p:cNvCxnSpPr>
          <p:nvPr/>
        </p:nvCxnSpPr>
        <p:spPr>
          <a:xfrm flipH="1">
            <a:off x="1260475" y="2205038"/>
            <a:ext cx="1260475" cy="395287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45" idx="0"/>
          </p:cNvCxnSpPr>
          <p:nvPr/>
        </p:nvCxnSpPr>
        <p:spPr>
          <a:xfrm>
            <a:off x="3382963" y="2312988"/>
            <a:ext cx="0" cy="279400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2"/>
            <a:endCxn id="47" idx="0"/>
          </p:cNvCxnSpPr>
          <p:nvPr/>
        </p:nvCxnSpPr>
        <p:spPr>
          <a:xfrm>
            <a:off x="5080000" y="2303463"/>
            <a:ext cx="396875" cy="296862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6264275" y="2873375"/>
            <a:ext cx="503238" cy="0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867400" y="3149600"/>
            <a:ext cx="900113" cy="817563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456113" y="1557338"/>
            <a:ext cx="0" cy="234950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376488" y="4221163"/>
            <a:ext cx="144462" cy="250825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4176713" y="4221163"/>
            <a:ext cx="144462" cy="250825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1" name="Прямоугольник 52"/>
          <p:cNvSpPr>
            <a:spLocks noChangeArrowheads="1"/>
          </p:cNvSpPr>
          <p:nvPr/>
        </p:nvSpPr>
        <p:spPr bwMode="auto">
          <a:xfrm>
            <a:off x="0" y="5949950"/>
            <a:ext cx="9144000" cy="830263"/>
          </a:xfrm>
          <a:prstGeom prst="rect">
            <a:avLst/>
          </a:prstGeom>
          <a:solidFill>
            <a:srgbClr val="C82031"/>
          </a:solidFill>
          <a:ln w="9525">
            <a:solidFill>
              <a:srgbClr val="D60F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400" b="1">
                <a:solidFill>
                  <a:schemeClr val="bg1"/>
                </a:solidFill>
                <a:latin typeface="Calibri" pitchFamily="34" charset="0"/>
              </a:rPr>
              <a:t>ФСРАР </a:t>
            </a:r>
          </a:p>
          <a:p>
            <a:pPr algn="ctr">
              <a:spcAft>
                <a:spcPts val="600"/>
              </a:spcAft>
            </a:pPr>
            <a:r>
              <a:rPr lang="ru-RU" sz="1200" b="1">
                <a:solidFill>
                  <a:schemeClr val="bg1"/>
                </a:solidFill>
                <a:latin typeface="Calibri" pitchFamily="34" charset="0"/>
              </a:rPr>
              <a:t>ведет виртуальный склад каждой организации, обрабатывает все поступающие документы </a:t>
            </a:r>
          </a:p>
          <a:p>
            <a:pPr algn="ctr">
              <a:spcAft>
                <a:spcPts val="600"/>
              </a:spcAft>
            </a:pPr>
            <a:r>
              <a:rPr lang="ru-RU" sz="1200" b="1">
                <a:solidFill>
                  <a:schemeClr val="bg1"/>
                </a:solidFill>
                <a:latin typeface="Calibri" pitchFamily="34" charset="0"/>
              </a:rPr>
              <a:t>и направляет в организации квитанции о фиксации документов в ЕГАИС.</a:t>
            </a:r>
          </a:p>
        </p:txBody>
      </p:sp>
      <p:cxnSp>
        <p:nvCxnSpPr>
          <p:cNvPr id="66" name="Соединительная линия уступом 65"/>
          <p:cNvCxnSpPr/>
          <p:nvPr/>
        </p:nvCxnSpPr>
        <p:spPr>
          <a:xfrm rot="5400000" flipH="1" flipV="1">
            <a:off x="-972344" y="2456657"/>
            <a:ext cx="4681537" cy="2305050"/>
          </a:xfrm>
          <a:prstGeom prst="bentConnector3">
            <a:avLst>
              <a:gd name="adj1" fmla="val 100062"/>
            </a:avLst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431800" y="3692525"/>
            <a:ext cx="0" cy="2257425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>
            <a:off x="1919288" y="5603875"/>
            <a:ext cx="0" cy="346075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914900" y="5603875"/>
            <a:ext cx="0" cy="346075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2"/>
          </p:cNvCxnSpPr>
          <p:nvPr/>
        </p:nvCxnSpPr>
        <p:spPr>
          <a:xfrm>
            <a:off x="7939088" y="5275263"/>
            <a:ext cx="0" cy="674687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6767513" y="2297113"/>
            <a:ext cx="2341562" cy="1492250"/>
          </a:xfrm>
          <a:prstGeom prst="rect">
            <a:avLst/>
          </a:prstGeom>
          <a:ln>
            <a:solidFill>
              <a:srgbClr val="E85402"/>
            </a:solidFill>
            <a:prstDash val="sysDot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0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Если получатель согласен принять такую продукцию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tabLst>
                <a:tab pos="2782888" algn="l"/>
              </a:tabLs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Получатель подтверждает накладную. 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tabLst>
                <a:tab pos="2782888" algn="l"/>
              </a:tabLs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избыточное количество отправитель  формирует дополнительную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накладную.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050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FAB8ED68-B7B5-41CD-8784-6D283FEA9BF5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1835150" y="476250"/>
            <a:ext cx="70342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Функциональная схема ЕГАИС в звене опт-розница</a:t>
            </a:r>
          </a:p>
        </p:txBody>
      </p:sp>
      <p:pic>
        <p:nvPicPr>
          <p:cNvPr id="21507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3325"/>
            <a:ext cx="9144000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11188" y="508000"/>
            <a:ext cx="7200900" cy="70802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Программа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68313" y="1762125"/>
            <a:ext cx="6911975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предприятии ФГУП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«ЦентрИнформ»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Законодательство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 области производства и оборота алкогольной продукции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Что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такое ЕГАИС?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Кто из участников рынка 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какие сроки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должен подключиться к ЕГАИС?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Принцип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работы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 системе ЕГАИС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Технические требования для подключения к ЕГАИС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 ЕГАИС - Универсальный Транспортный Модуль (УТМ)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Журнал учета розничных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продаж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Как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подключиться к ЕГАИС?</a:t>
            </a:r>
          </a:p>
          <a:p>
            <a:pPr marL="342900" indent="-342900" fontAlgn="auto">
              <a:spcBef>
                <a:spcPct val="500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10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829C5795-DB28-45D2-8776-3DEF492EAB98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539750" y="2063750"/>
            <a:ext cx="7777163" cy="1077913"/>
          </a:xfrm>
          <a:prstGeom prst="rect">
            <a:avLst/>
          </a:prstGeom>
          <a:noFill/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4000" b="1">
                <a:solidFill>
                  <a:srgbClr val="D60F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ЕГАИС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в части подтверждения розничной продажи </a:t>
            </a:r>
          </a:p>
        </p:txBody>
      </p:sp>
      <p:sp>
        <p:nvSpPr>
          <p:cNvPr id="2253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5861530A-2744-49C3-8D93-0E6B7001A24F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713" y="333375"/>
            <a:ext cx="59769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Как это работает?</a:t>
            </a:r>
          </a:p>
        </p:txBody>
      </p:sp>
      <p:pic>
        <p:nvPicPr>
          <p:cNvPr id="1026" name="Picture 2" descr="http://c2.kommersant.ru/ISSUES.PHOTO/REGIONS/piter/2013/164/KKI_004482_00074_1_t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13" y="1412875"/>
            <a:ext cx="2109787" cy="316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  <p:sp>
        <p:nvSpPr>
          <p:cNvPr id="7" name="Прямоугольник 6"/>
          <p:cNvSpPr/>
          <p:nvPr/>
        </p:nvSpPr>
        <p:spPr>
          <a:xfrm>
            <a:off x="2771775" y="1341438"/>
            <a:ext cx="6048375" cy="4170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Покупатель приносит на кассу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выбранные товары,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среди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которых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есть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маркированная алкогольная продукция.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Кассир считывает линейный штриховой код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EAN-13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каждого товара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Если считанный код относится к алкогольной продукции, то кассовое ПО потребует у кассира отсканировать двумерный штриховой код (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PDF-417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c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ФСМ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/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АМ, наклеенной на единицу алкогольной продукции. С помощью 2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-сканера кассир считывает это код.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При успешном считывании этого кода товар (алкогольная продукция) добавляется в чек, иначе продажа данного товара отменяется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Когда весь товар внесен в чек, кассир нажимает кнопку “Итог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Кассовое П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генерирует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xml-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файл, содержащий информацию о продаваемой алкогольной продукции, и отправляет его в ПО ЕГАИС (УТМ).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УТМ модуль фиксирует данные, формирует квитанцию и возвращает ее в кассу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Происходит закрытие чека с печатью дополнительного слипа с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QR-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кодом.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Покупатель, считав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QR-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код, может проверить факт фиксации продажи приобретенной АП в системе ЕГАИС.</a:t>
            </a:r>
          </a:p>
          <a:p>
            <a:pPr marL="360363" indent="-360363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случае отказа в подписании чека, выполняется удаление АП из чека с тем, чтобы можно было продать неалкогольный товар.</a:t>
            </a:r>
          </a:p>
        </p:txBody>
      </p:sp>
      <p:sp>
        <p:nvSpPr>
          <p:cNvPr id="2355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02800399-BFE2-44B8-82AB-4B61698ED4AD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2200" y="5170488"/>
            <a:ext cx="414338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63713" y="260350"/>
            <a:ext cx="5976937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Функциональная схема ЕГАИС в рознице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1825" y="1125538"/>
            <a:ext cx="1322388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3213" y="1008063"/>
            <a:ext cx="6683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500" y="1246188"/>
            <a:ext cx="19367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52762" y="2368198"/>
            <a:ext cx="864096" cy="5746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458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4888" y="3748088"/>
            <a:ext cx="7239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16375" y="3663950"/>
            <a:ext cx="454025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80013" y="2349500"/>
            <a:ext cx="776287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70688" y="2420938"/>
            <a:ext cx="65246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325" y="3860800"/>
            <a:ext cx="11080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70813" y="3789363"/>
            <a:ext cx="866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80175" y="5041900"/>
            <a:ext cx="86836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541713" y="5013325"/>
            <a:ext cx="301625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14550" y="5049838"/>
            <a:ext cx="604838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06563" y="3602038"/>
            <a:ext cx="1177925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1. Потребитель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52600" y="5346700"/>
            <a:ext cx="5222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2. АП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44850" y="5724525"/>
            <a:ext cx="93345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3.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Ф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CM/AM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78325" y="4894263"/>
            <a:ext cx="1363663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4. Сканер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PDF-417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43763" y="5300663"/>
            <a:ext cx="698500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5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Касса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940425" y="3471863"/>
            <a:ext cx="23971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6. ПК с установленным ПО ЕГАИС-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УТМ (Транспортный модуль)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514850" y="3665538"/>
            <a:ext cx="120173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7. Чек с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QR-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кодом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366000" y="2566988"/>
            <a:ext cx="950913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8. Интернет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19538" y="2370138"/>
            <a:ext cx="126047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9. ЕГАИС. Проверка на повтор продажи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33888" y="847725"/>
            <a:ext cx="9366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10. ЕГАИС.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Хранилище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21463" y="885825"/>
            <a:ext cx="2068512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11. Информация о продажах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63713" y="836613"/>
            <a:ext cx="1722437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12. Информация о чеке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701800" y="2901950"/>
            <a:ext cx="19335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13. Смартфон потребителя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52600" y="847725"/>
            <a:ext cx="1789113" cy="1112838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433888" y="847725"/>
            <a:ext cx="1727200" cy="1112838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567488" y="847725"/>
            <a:ext cx="2122487" cy="1112838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752600" y="2305050"/>
            <a:ext cx="1789113" cy="873125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860800" y="2322513"/>
            <a:ext cx="2214563" cy="871537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6567488" y="2319338"/>
            <a:ext cx="2108200" cy="873125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752600" y="3573463"/>
            <a:ext cx="1744663" cy="1077912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860800" y="3573463"/>
            <a:ext cx="1746250" cy="1077912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929313" y="3429000"/>
            <a:ext cx="3106737" cy="1343025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781175" y="4916488"/>
            <a:ext cx="1270000" cy="1030287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3244850" y="4916488"/>
            <a:ext cx="895350" cy="1033462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392613" y="4916488"/>
            <a:ext cx="1349375" cy="1033462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6359525" y="4916488"/>
            <a:ext cx="1597025" cy="1033462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8" name="Прямая со стрелкой 7"/>
          <p:cNvCxnSpPr>
            <a:stCxn id="33" idx="1"/>
            <a:endCxn id="6" idx="3"/>
          </p:cNvCxnSpPr>
          <p:nvPr/>
        </p:nvCxnSpPr>
        <p:spPr>
          <a:xfrm flipH="1">
            <a:off x="3541713" y="1404938"/>
            <a:ext cx="892175" cy="0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33" idx="3"/>
            <a:endCxn id="34" idx="1"/>
          </p:cNvCxnSpPr>
          <p:nvPr/>
        </p:nvCxnSpPr>
        <p:spPr>
          <a:xfrm>
            <a:off x="6161088" y="1404938"/>
            <a:ext cx="406400" cy="0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2625725" y="3194050"/>
            <a:ext cx="0" cy="379413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2562225" y="4651375"/>
            <a:ext cx="0" cy="250825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39" idx="1"/>
            <a:endCxn id="38" idx="3"/>
          </p:cNvCxnSpPr>
          <p:nvPr/>
        </p:nvCxnSpPr>
        <p:spPr>
          <a:xfrm flipH="1">
            <a:off x="3497263" y="4113213"/>
            <a:ext cx="363537" cy="0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1" idx="3"/>
            <a:endCxn id="42" idx="1"/>
          </p:cNvCxnSpPr>
          <p:nvPr/>
        </p:nvCxnSpPr>
        <p:spPr>
          <a:xfrm>
            <a:off x="3051175" y="5430838"/>
            <a:ext cx="193675" cy="1587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3" idx="1"/>
            <a:endCxn id="42" idx="3"/>
          </p:cNvCxnSpPr>
          <p:nvPr/>
        </p:nvCxnSpPr>
        <p:spPr>
          <a:xfrm flipH="1">
            <a:off x="4140200" y="5432425"/>
            <a:ext cx="252413" cy="0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4" idx="1"/>
            <a:endCxn id="43" idx="3"/>
          </p:cNvCxnSpPr>
          <p:nvPr/>
        </p:nvCxnSpPr>
        <p:spPr>
          <a:xfrm flipH="1" flipV="1">
            <a:off x="5741988" y="5432425"/>
            <a:ext cx="617537" cy="0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 flipV="1">
            <a:off x="5370513" y="4651375"/>
            <a:ext cx="989012" cy="361950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44" idx="0"/>
          </p:cNvCxnSpPr>
          <p:nvPr/>
        </p:nvCxnSpPr>
        <p:spPr>
          <a:xfrm flipV="1">
            <a:off x="7158038" y="4776788"/>
            <a:ext cx="0" cy="139700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0" name="Прямая со стрелкой 5119"/>
          <p:cNvCxnSpPr>
            <a:stCxn id="35" idx="0"/>
            <a:endCxn id="6" idx="2"/>
          </p:cNvCxnSpPr>
          <p:nvPr/>
        </p:nvCxnSpPr>
        <p:spPr>
          <a:xfrm flipV="1">
            <a:off x="2646363" y="1960563"/>
            <a:ext cx="0" cy="344487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3" name="Прямая со стрелкой 5142"/>
          <p:cNvCxnSpPr/>
          <p:nvPr/>
        </p:nvCxnSpPr>
        <p:spPr>
          <a:xfrm>
            <a:off x="7453313" y="4772025"/>
            <a:ext cx="0" cy="144463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5" name="Прямая со стрелкой 5144"/>
          <p:cNvCxnSpPr>
            <a:stCxn id="40" idx="0"/>
          </p:cNvCxnSpPr>
          <p:nvPr/>
        </p:nvCxnSpPr>
        <p:spPr>
          <a:xfrm flipV="1">
            <a:off x="7481888" y="3170238"/>
            <a:ext cx="0" cy="258762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7" name="Прямая со стрелкой 5146"/>
          <p:cNvCxnSpPr>
            <a:stCxn id="37" idx="1"/>
            <a:endCxn id="36" idx="3"/>
          </p:cNvCxnSpPr>
          <p:nvPr/>
        </p:nvCxnSpPr>
        <p:spPr>
          <a:xfrm flipH="1">
            <a:off x="6075363" y="2755900"/>
            <a:ext cx="492125" cy="1588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9" name="Прямая со стрелкой 5148"/>
          <p:cNvCxnSpPr>
            <a:stCxn id="36" idx="0"/>
          </p:cNvCxnSpPr>
          <p:nvPr/>
        </p:nvCxnSpPr>
        <p:spPr>
          <a:xfrm flipH="1" flipV="1">
            <a:off x="4967288" y="1960563"/>
            <a:ext cx="0" cy="361950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1" name="Прямая со стрелкой 5150"/>
          <p:cNvCxnSpPr/>
          <p:nvPr/>
        </p:nvCxnSpPr>
        <p:spPr>
          <a:xfrm flipH="1">
            <a:off x="7327900" y="4076700"/>
            <a:ext cx="401638" cy="0"/>
          </a:xfrm>
          <a:prstGeom prst="straightConnector1">
            <a:avLst/>
          </a:prstGeom>
          <a:ln w="19050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7380288" y="4292600"/>
            <a:ext cx="1751012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JaCarta c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КЭП для ЕГАИС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RSA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ключом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4636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4F9A02CC-9673-4B6C-B793-7D3E4D76DF4F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39750" y="2205038"/>
            <a:ext cx="7777163" cy="1938337"/>
          </a:xfrm>
          <a:prstGeom prst="rect">
            <a:avLst/>
          </a:prstGeom>
          <a:noFill/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6600" b="1">
                <a:solidFill>
                  <a:srgbClr val="C8203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dirty="0">
                <a:latin typeface="+mj-lt"/>
                <a:cs typeface="Arial" panose="020B0604020202020204" pitchFamily="34" charset="0"/>
              </a:rPr>
              <a:t>6. </a:t>
            </a:r>
            <a:r>
              <a:rPr lang="ru-RU" sz="4000" dirty="0">
                <a:latin typeface="+mj-lt"/>
                <a:cs typeface="Arial" panose="020B0604020202020204" pitchFamily="34" charset="0"/>
              </a:rPr>
              <a:t>Технические требования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+mj-lt"/>
                <a:cs typeface="Arial" panose="020B0604020202020204" pitchFamily="34" charset="0"/>
              </a:rPr>
              <a:t>для подключения к ЕГАИС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solidFill>
                <a:srgbClr val="D60F00"/>
              </a:solidFill>
              <a:latin typeface="+mn-lt"/>
            </a:endParaRPr>
          </a:p>
        </p:txBody>
      </p:sp>
      <p:sp>
        <p:nvSpPr>
          <p:cNvPr id="25603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92559490-F936-4CEE-90B9-E9E08159D4FB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713" y="417513"/>
            <a:ext cx="6840537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Технические требования для подключения к ЕГАИС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в части подтверждения оборота и закупки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4213" y="1341438"/>
            <a:ext cx="7632700" cy="14605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ПК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с выходом в INTERNET –  скорость от 256 кбит/с и выше с установленным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программным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обеспечением ЕГАИС – Универсальным транспортным модулем (УТМ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 с открытым исходящим портом 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ТСР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443,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специальный носитель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сертификатом квалифицированной  электронной подписи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КЭП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для ЕГАИС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сертификатом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RSA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-ключа для установки защищенного соединения для обмена данными с ЕГАИС.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2185988" y="2873375"/>
          <a:ext cx="4627562" cy="28590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1382"/>
                <a:gridCol w="133251"/>
                <a:gridCol w="2762135"/>
              </a:tblGrid>
              <a:tr h="366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Тип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оборудования / комплектующие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rgbClr val="C8203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</a:rPr>
                        <a:t>Наименование / характеристики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rgbClr val="C8203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rgbClr val="D60F00"/>
                    </a:solidFill>
                  </a:tcPr>
                </a:tc>
              </a:tr>
              <a:tr h="26894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Рабочая станция  обмена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данными с ЕГАИС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90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Аппаратное обеспечение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90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Процессор</a:t>
                      </a:r>
                      <a:endParaRPr lang="ru-RU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Процессор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 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частотой от 1,9 ГГц и выше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90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ОЗУ</a:t>
                      </a:r>
                      <a:endParaRPr lang="ru-RU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От 2 Гб или более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97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Сетевой контроллер</a:t>
                      </a:r>
                      <a:endParaRPr lang="ru-RU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Ethernet контроллер, 100/1000 Mbps, </a:t>
                      </a:r>
                      <a:endParaRPr lang="ru-RU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разъем 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RJ45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90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Дисковый накопитель</a:t>
                      </a:r>
                      <a:endParaRPr lang="ru-RU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Общий объем не менее 50 GB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90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   Программное обеспечение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908">
                <a:tc gridSpan="2">
                  <a:txBody>
                    <a:bodyPr/>
                    <a:lstStyle/>
                    <a:p>
                      <a:pPr marL="31115" indent="-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Операционная система</a:t>
                      </a:r>
                      <a:endParaRPr lang="ru-RU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115" indent="-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Windows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XP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SP3 </a:t>
                      </a:r>
                      <a:r>
                        <a:rPr lang="ru-RU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и </a:t>
                      </a: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выше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49908">
                <a:tc gridSpan="2">
                  <a:txBody>
                    <a:bodyPr/>
                    <a:lstStyle/>
                    <a:p>
                      <a:pPr marL="31115" indent="-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Общесистемное ПО</a:t>
                      </a:r>
                      <a:endParaRPr lang="ru-RU" sz="11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115" indent="-311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Java 8 и выше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1704" marR="71704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66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69E0C0A-4420-4E5B-869F-D74BD7919FBF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dn3.crystals.ru/field_product_photo/product_450/avtomatizacija_magazina.jpg?itok=jRCka36W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23928" y="1399432"/>
            <a:ext cx="5198368" cy="4666980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4" name="Прямоугольник 3"/>
          <p:cNvSpPr/>
          <p:nvPr/>
        </p:nvSpPr>
        <p:spPr>
          <a:xfrm>
            <a:off x="1763713" y="417513"/>
            <a:ext cx="6840537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Технические требования для подключения к ЕГАИС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в части подтверждения розничной продажи маркированной алкогольной продукции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825" y="1647825"/>
            <a:ext cx="6192838" cy="3724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Персональный компьютер, специальный носитель с сертификатом КЭП для ЕГАИС и  сертификатом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RSA-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ключа (см. предыдущий слайд).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Кассовое оборудование: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1.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Кассовый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аппарат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с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программным обеспечением,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совместимым с системой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ЕГАИС и прошедшее соответствующее тестирование. </a:t>
            </a:r>
          </a:p>
          <a:p>
            <a:pPr lvl="1" algn="just" fontAlgn="auto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lvl="1"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2. 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Сканер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двумерных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штрих-кодов PDF-417.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Кассовая программа должна обеспечивать информационное взаимодействие с УТМ модулем и сканером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при считывании двумерного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штрихового кода, нанесенного на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ФСМ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/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АМ.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Рабочая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станция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обмена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данными с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ЕГАИС (ПК с установленным УТМ модулем) должна находиться в одной сети с кассовыми аппаратами магазина для обеспечения обмена информацией о реализуемой алкогольной продукции со всех касс.</a:t>
            </a:r>
          </a:p>
        </p:txBody>
      </p:sp>
      <p:sp>
        <p:nvSpPr>
          <p:cNvPr id="27653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6859DBF4-A481-4F09-9F67-E04A66415FC5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513" y="1301750"/>
            <a:ext cx="6192837" cy="831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713" y="333375"/>
            <a:ext cx="59769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Специальный носитель - </a:t>
            </a:r>
            <a:r>
              <a:rPr lang="ru-RU" alt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JaCarta </a:t>
            </a:r>
            <a:r>
              <a:rPr lang="ru-RU" alt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SE </a:t>
            </a:r>
            <a:endParaRPr lang="ru-RU" sz="24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026" name="Object 225"/>
          <p:cNvGraphicFramePr>
            <a:graphicFrameLocks noChangeAspect="1"/>
          </p:cNvGraphicFramePr>
          <p:nvPr/>
        </p:nvGraphicFramePr>
        <p:xfrm>
          <a:off x="323850" y="2705100"/>
          <a:ext cx="1614488" cy="1803400"/>
        </p:xfrm>
        <a:graphic>
          <a:graphicData uri="http://schemas.openxmlformats.org/presentationml/2006/ole">
            <p:oleObj spid="_x0000_s1026" r:id="rId3" imgW="1049196" imgH="1171260" progId="">
              <p:embed/>
            </p:oleObj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95513" y="1350963"/>
            <a:ext cx="6192837" cy="3878262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Аппаратный крипто-ключ JaCarta SE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PKI/ГОСТ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- это носитель,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который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предназначен для генерации ключей электронных подписей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их </a:t>
            </a: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безопасного хранения и использования. 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JaCarta SE выполнен в виде 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USB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-токена.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Такие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носители содержат два хранилища сертификатов, которые предназначены для хранения двух соответствующих сертификатов (ключей):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RSA-ключ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который позволяет установить защищенное соединение для обмена данными с ЕГАИС и идентифицировать организацию в ЕГАИС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Ключ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подписи ГОСТ (КЭП), который позволяет подписывать файлы,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  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передаваемые в системе ЕГАИС (накладные, акты, чеки и пр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.), придавая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им юридическую силу и значимость.</a:t>
            </a:r>
          </a:p>
          <a:p>
            <a:pPr algn="just" fontAlgn="auto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Для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работы с электронной подписью таким носителям не нужен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дополнительный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крипто-провайдер (например, КриптоПро 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CSP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),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т.к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JaCarta его уже содержит внутри. </a:t>
            </a:r>
          </a:p>
        </p:txBody>
      </p:sp>
      <p:sp>
        <p:nvSpPr>
          <p:cNvPr id="103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B1C59B93-FFFA-45E0-8BFC-CB2E5BA6FABF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913" y="222250"/>
            <a:ext cx="75961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Нюансы: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кто должен приобрести данные технические средства?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288" y="1341438"/>
            <a:ext cx="8532812" cy="4616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1. Каждое </a:t>
            </a:r>
            <a:r>
              <a:rPr lang="ru-RU" sz="1400" b="1" dirty="0">
                <a:latin typeface="+mn-lt"/>
              </a:rPr>
              <a:t>обособленное подразделение организации - участника алкогольного рынка, имеющее уникальную связку ИНН-КПП, и которое реализует алкогольную продукцию, включая пиво и пивные </a:t>
            </a:r>
            <a:r>
              <a:rPr lang="ru-RU" sz="1400" b="1" dirty="0">
                <a:latin typeface="+mn-lt"/>
              </a:rPr>
              <a:t>напитки (оптовый склад, розничный магазин </a:t>
            </a:r>
            <a:r>
              <a:rPr lang="ru-RU" sz="1400" b="1" dirty="0">
                <a:latin typeface="+mn-lt"/>
              </a:rPr>
              <a:t>или </a:t>
            </a:r>
            <a:r>
              <a:rPr lang="ru-RU" sz="1400" b="1" dirty="0">
                <a:latin typeface="+mn-lt"/>
              </a:rPr>
              <a:t>предприятие </a:t>
            </a:r>
            <a:r>
              <a:rPr lang="ru-RU" sz="1400" b="1" dirty="0">
                <a:latin typeface="+mn-lt"/>
              </a:rPr>
              <a:t>общественного </a:t>
            </a:r>
            <a:r>
              <a:rPr lang="ru-RU" sz="1400" b="1" dirty="0">
                <a:latin typeface="+mn-lt"/>
              </a:rPr>
              <a:t>питания, например кафе).</a:t>
            </a:r>
            <a:endParaRPr lang="ru-RU" sz="1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Количество комплектов КЭП для ЕГАИС и носителей </a:t>
            </a:r>
            <a:r>
              <a:rPr lang="en-US" sz="1400" b="1" i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JaCarta</a:t>
            </a:r>
            <a:r>
              <a:rPr lang="ru-RU" sz="1400" b="1" i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В каждом таком обособленном подразделении должен использоваться свой </a:t>
            </a:r>
            <a:r>
              <a:rPr lang="en-US" sz="1200" dirty="0">
                <a:latin typeface="+mn-lt"/>
              </a:rPr>
              <a:t> </a:t>
            </a:r>
            <a:r>
              <a:rPr lang="ru-RU" sz="1200" dirty="0">
                <a:latin typeface="+mn-lt"/>
              </a:rPr>
              <a:t>рабочий компьютер с УТМ модулем, носителем </a:t>
            </a:r>
            <a:r>
              <a:rPr lang="ru-RU" sz="1200" dirty="0">
                <a:latin typeface="+mn-lt"/>
              </a:rPr>
              <a:t>JaCarta SE и </a:t>
            </a:r>
            <a:r>
              <a:rPr lang="ru-RU" sz="1200" dirty="0">
                <a:latin typeface="+mn-lt"/>
              </a:rPr>
              <a:t>ключом </a:t>
            </a:r>
            <a:r>
              <a:rPr lang="ru-RU" sz="1200" dirty="0">
                <a:latin typeface="+mn-lt"/>
              </a:rPr>
              <a:t>КЭП для ЕГАИС.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Место нахождения данных средств: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Данные средства должны использоваться по месту осуществления деятельности, указанному в лицензии на оптовую или розничную торговлю.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+mn-lt"/>
              </a:rPr>
              <a:t>2</a:t>
            </a:r>
            <a:r>
              <a:rPr lang="ru-RU" sz="1400" b="1" dirty="0">
                <a:latin typeface="+mn-lt"/>
              </a:rPr>
              <a:t>. Каждый индивидуальный предприниматель (ИП), осуществляющий розничную продажу пива и пивных напитков.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Количество комплектов КЭП для ЕГАИС и носителей </a:t>
            </a:r>
            <a:r>
              <a:rPr lang="en-US" sz="1400" b="1" i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JaCarta </a:t>
            </a:r>
            <a:r>
              <a:rPr lang="ru-RU" sz="1400" b="1" i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Для </a:t>
            </a:r>
            <a:r>
              <a:rPr lang="ru-RU" sz="1200" dirty="0">
                <a:latin typeface="+mn-lt"/>
              </a:rPr>
              <a:t>ИП, торгующих пивом в розницу,  необходим только 1 носитель JaCarta  и 1 </a:t>
            </a:r>
            <a:r>
              <a:rPr lang="ru-RU" sz="1200" dirty="0">
                <a:latin typeface="+mn-lt"/>
              </a:rPr>
              <a:t>КЭП для ЕГАИС.</a:t>
            </a:r>
            <a:endParaRPr lang="ru-RU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Место нахождения данных средств: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</a:rPr>
              <a:t>Для ИП, осуществляющих розничную продажу пива и пивных напитков, </a:t>
            </a:r>
            <a:r>
              <a:rPr lang="ru-RU" sz="1200" dirty="0">
                <a:latin typeface="+mn-lt"/>
              </a:rPr>
              <a:t> рабочий </a:t>
            </a:r>
            <a:r>
              <a:rPr lang="ru-RU" sz="1200" dirty="0">
                <a:latin typeface="+mn-lt"/>
              </a:rPr>
              <a:t>компьютер с УТМ модулем, носителем JaCarta SE и ключом КЭП для ЕГАИС </a:t>
            </a:r>
            <a:r>
              <a:rPr lang="ru-RU" sz="1200" dirty="0">
                <a:latin typeface="+mn-lt"/>
              </a:rPr>
              <a:t> может быть установлен по </a:t>
            </a:r>
            <a:r>
              <a:rPr lang="ru-RU" sz="1200" dirty="0">
                <a:latin typeface="+mn-lt"/>
              </a:rPr>
              <a:t>любому </a:t>
            </a:r>
            <a:r>
              <a:rPr lang="ru-RU" sz="1200" dirty="0">
                <a:latin typeface="+mn-lt"/>
              </a:rPr>
              <a:t>адресу.</a:t>
            </a:r>
            <a:endParaRPr lang="ru-RU" sz="1200" dirty="0">
              <a:latin typeface="+mn-lt"/>
            </a:endParaRPr>
          </a:p>
        </p:txBody>
      </p:sp>
      <p:sp>
        <p:nvSpPr>
          <p:cNvPr id="28676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941824E2-E542-4A63-829A-D9DCB5E905E0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3713" y="333375"/>
            <a:ext cx="597693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Нюансы: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ситуация с декларированием в ФСРАР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1557338"/>
            <a:ext cx="8064500" cy="19081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Использовать носители и ключи подписи, полученные для декларирования в ФСРАР,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для работы в системе ЕГАИС не получится, поскольку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61950" lvl="1" indent="-180975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Для работы в системе ЕГАИС нужен специальный носитель  - аппаратный крипто-ключ. </a:t>
            </a:r>
          </a:p>
          <a:p>
            <a:pPr marL="361950" lvl="1" indent="-180975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Скопировать ключи подписи КЭП для ЕГАИС и сделать их дубликаты с такового носителя нельзя – после генерации ключ подписи помещается в защищенное хранилище и становится не извлекаемым.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875" y="3689350"/>
            <a:ext cx="5976938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Декларирование в ФСРАР как было, так пока и остается. 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После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полного подключения всех участников рынка к системе ЕГАИС и фиксации в системе всех данных, декларирование, скорее всего, будет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отменено.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10242" name="Picture 2" descr="http://creditzzz.ru/wp-content/uploads/2015/08/12322-150x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39551" y="3501007"/>
            <a:ext cx="1872209" cy="1872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39750" y="3213100"/>
            <a:ext cx="78486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39750" y="5364163"/>
            <a:ext cx="784860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Подключение к системе ЕГАИС будет являться лицензионным требованием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.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970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E065934B-0097-459D-80C1-8A5A2F89F7DE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1547813" y="115888"/>
            <a:ext cx="5976937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DC2037"/>
                </a:solidFill>
                <a:latin typeface="Calibri" pitchFamily="34" charset="0"/>
                <a:cs typeface="Arial" charset="0"/>
              </a:rPr>
              <a:t>Кому что нужно и зачем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236538"/>
            <a:ext cx="1439863" cy="1008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950" y="549275"/>
          <a:ext cx="2951163" cy="5599113"/>
        </p:xfrm>
        <a:graphic>
          <a:graphicData uri="http://schemas.openxmlformats.org/drawingml/2006/table">
            <a:tbl>
              <a:tblPr/>
              <a:tblGrid>
                <a:gridCol w="1295400"/>
                <a:gridCol w="1655763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5B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Для подтверждения факта прихода АП от поставщика с 01.01.2016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5B9"/>
                    </a:solidFill>
                  </a:tcPr>
                </a:tc>
              </a:tr>
              <a:tr h="1177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Оптовая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организация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Компьютер с УТМ, криптоключ (JaCarta SE) с КЭП для ЕГАИС,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9F55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интеграция с учетной системой организации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119F55"/>
                        </a:solidFill>
                        <a:effectLst/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154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Розничный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магазин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Компьютер с УТМ, криптоключ (JaCarta SE) с КЭП для ЕГАИС,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9F55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интеграция с учетной системой организации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119F55"/>
                        </a:solidFill>
                        <a:effectLst/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DE"/>
                    </a:solidFill>
                  </a:tcPr>
                </a:tc>
              </a:tr>
              <a:tr h="1125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Предприятие общественного питания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Компьютер с УТМ, криптоключ (JaCarta SE) с КЭП для ЕГАИС,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9F55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интеграция с учетной системой организации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Индивидуальный предприни-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матель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Компьютер с УТМ, криптоключ (JaCarta SE) с КЭП для ЕГАИС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572000" y="549275"/>
          <a:ext cx="2303463" cy="5603875"/>
        </p:xfrm>
        <a:graphic>
          <a:graphicData uri="http://schemas.openxmlformats.org/drawingml/2006/table">
            <a:tbl>
              <a:tblPr/>
              <a:tblGrid>
                <a:gridCol w="2303463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Для подтверждения факта розничной продажи АП                            с 01.07.2016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5B9"/>
                    </a:solidFill>
                  </a:tcPr>
                </a:tc>
              </a:tr>
              <a:tr h="1173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037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Модернизированное кассовое ПО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для взаимодействия с УТМ,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DC2037"/>
                        </a:solidFill>
                        <a:effectLst/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037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2D сканер для кассы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DC2037"/>
                        </a:solidFill>
                        <a:effectLst/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DC2037"/>
                        </a:solidFill>
                        <a:effectLst/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DE"/>
                    </a:solidFill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9F55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Только для автоматизации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ведения журнала розничных продаж - 2D сканер и модернизированное кассовое ПО для отправки чеков, в т.ч.  «пивных» в ЕГАИС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9F55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Только для автоматизации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ведения журнала розничных продаж - 2D сканер и модернизированное кассовое ПО для отправки «пивных» чеков  в ЕГАИС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043238" y="549275"/>
          <a:ext cx="1512887" cy="5613400"/>
        </p:xfrm>
        <a:graphic>
          <a:graphicData uri="http://schemas.openxmlformats.org/drawingml/2006/table">
            <a:tbl>
              <a:tblPr/>
              <a:tblGrid>
                <a:gridCol w="1512887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Ведение журнала розничных продаж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 с 01.01.2016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5B9"/>
                    </a:solidFill>
                  </a:tcPr>
                </a:tc>
              </a:tr>
              <a:tr h="1177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138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Бумажное или    с помощью отправки чеков, в т.ч. «пивных» в ЕГАИС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DE"/>
                    </a:solidFill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Бумажное или    с помощью отправки чеков, в т.ч. «пивных» в ЕГАИС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Бумажное или    с помощью отправки "пивных" чеков в ЕГАИС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D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6875463" y="549275"/>
          <a:ext cx="2233612" cy="5626100"/>
        </p:xfrm>
        <a:graphic>
          <a:graphicData uri="http://schemas.openxmlformats.org/drawingml/2006/table">
            <a:tbl>
              <a:tblPr/>
              <a:tblGrid>
                <a:gridCol w="2233612"/>
              </a:tblGrid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Нужен ли 2</a:t>
                      </a: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D </a:t>
                      </a: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сканер и зачем?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FB5B9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037"/>
                          </a:solidFill>
                          <a:effectLst/>
                          <a:latin typeface="Calibri" pitchFamily="34" charset="0"/>
                        </a:rPr>
                        <a:t>Да, нужен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037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Проверки легальности закупленной АП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Возврат АП и постановка на остатки АП, находящейся на складе до 01.01.2016 и поступившей вне ЕГАИС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037"/>
                          </a:solidFill>
                          <a:effectLst/>
                          <a:latin typeface="Calibri" pitchFamily="34" charset="0"/>
                        </a:rPr>
                        <a:t>Да, нужен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C2037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Проверки легальности закупленной АП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Возврат АП и постановка на остатки АП, находящейся на складе до 01.01.2016 и поступившей вне ЕГАИС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DE"/>
                    </a:solidFill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119F55"/>
                        </a:solidFill>
                        <a:effectLst/>
                        <a:latin typeface="Calibri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9F55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Желательно иметь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Проверка легальности закупленной АП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Для автоматизации ведения журнала – при желании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9F55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Только для автоматизации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19F55"/>
                          </a:solidFill>
                          <a:effectLst/>
                          <a:latin typeface="Calibri" pitchFamily="34" charset="0"/>
                          <a:ea typeface="Verdana" pitchFamily="34" charset="0"/>
                          <a:cs typeface="Verdana" pitchFamily="34" charset="0"/>
                        </a:rPr>
                        <a:t>ведения журнала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C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611188" y="2133600"/>
            <a:ext cx="7777162" cy="1938338"/>
          </a:xfrm>
          <a:prstGeom prst="rect">
            <a:avLst/>
          </a:prstGeom>
          <a:noFill/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6600" b="1">
                <a:solidFill>
                  <a:srgbClr val="C8203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dirty="0">
                <a:latin typeface="+mj-lt"/>
                <a:cs typeface="Arial" panose="020B0604020202020204" pitchFamily="34" charset="0"/>
              </a:rPr>
              <a:t>2. </a:t>
            </a:r>
            <a:r>
              <a:rPr lang="ru-RU" altLang="ru-RU" sz="4000" dirty="0" smtClean="0">
                <a:latin typeface="+mj-lt"/>
                <a:cs typeface="Arial" panose="020B0604020202020204" pitchFamily="34" charset="0"/>
              </a:rPr>
              <a:t>Законодательство </a:t>
            </a:r>
            <a:r>
              <a:rPr lang="ru-RU" sz="4000" dirty="0">
                <a:latin typeface="+mj-lt"/>
                <a:cs typeface="Arial" panose="020B0604020202020204" pitchFamily="34" charset="0"/>
              </a:rPr>
              <a:t>в области производства и оборота алкогольной продукции</a:t>
            </a:r>
            <a:endParaRPr lang="ru-RU" altLang="ru-RU" sz="4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123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F81B30F3-A90E-43EB-875F-76A9DC2443CD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539750" y="2433638"/>
            <a:ext cx="7777163" cy="1322387"/>
          </a:xfrm>
          <a:prstGeom prst="rect">
            <a:avLst/>
          </a:prstGeom>
          <a:noFill/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6600" b="1">
                <a:solidFill>
                  <a:srgbClr val="C82031"/>
                </a:solidFill>
              </a:defRPr>
            </a:lvl1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dirty="0" smtClean="0">
                <a:latin typeface="+mj-lt"/>
                <a:cs typeface="Arial" panose="020B0604020202020204" pitchFamily="34" charset="0"/>
              </a:rPr>
              <a:t>7. </a:t>
            </a:r>
            <a:r>
              <a:rPr lang="ru-RU" sz="4000" dirty="0">
                <a:latin typeface="+mj-lt"/>
                <a:cs typeface="Arial" panose="020B0604020202020204" pitchFamily="34" charset="0"/>
              </a:rPr>
              <a:t>ПО ЕГАИС - Универсальный Транспортный Модуль (УТМ)</a:t>
            </a:r>
          </a:p>
        </p:txBody>
      </p:sp>
      <p:sp>
        <p:nvSpPr>
          <p:cNvPr id="3174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B9D9BA2F-110D-44D5-91B9-E378726A9DBC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/>
          <p:cNvSpPr txBox="1">
            <a:spLocks noChangeArrowheads="1"/>
          </p:cNvSpPr>
          <p:nvPr/>
        </p:nvSpPr>
        <p:spPr bwMode="auto">
          <a:xfrm>
            <a:off x="1389063" y="444500"/>
            <a:ext cx="7777162" cy="461963"/>
          </a:xfrm>
          <a:prstGeom prst="rect">
            <a:avLst/>
          </a:prstGeom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2000">
                <a:solidFill>
                  <a:srgbClr val="D60F00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Универсальный Транспортный Модуль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013" y="1125538"/>
            <a:ext cx="6865937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14167062-85F1-4CE1-A81F-6A415348E25A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sz="1800" b="1">
              <a:solidFill>
                <a:srgbClr val="721A1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388" y="3789363"/>
            <a:ext cx="16557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Особенности УТМ:</a:t>
            </a: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104775" y="4149725"/>
            <a:ext cx="3598863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latin typeface="Calibri" pitchFamily="34" charset="0"/>
              </a:rPr>
              <a:t>УТМ это программа с набором служб</a:t>
            </a: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УТМ не имеет графического интерфейса</a:t>
            </a: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УТМ обеспечивает только прием и отправку документов в ЕГАИС, подписывая их КЭП</a:t>
            </a: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УТМ обновляется автоматически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1165225"/>
            <a:ext cx="9150350" cy="570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6"/>
          <p:cNvSpPr>
            <a:spLocks noChangeArrowheads="1"/>
          </p:cNvSpPr>
          <p:nvPr/>
        </p:nvSpPr>
        <p:spPr bwMode="auto">
          <a:xfrm>
            <a:off x="1677988" y="765175"/>
            <a:ext cx="5976937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>
              <a:solidFill>
                <a:srgbClr val="D60F00"/>
              </a:solidFill>
              <a:latin typeface="Century Schoolbook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8175" y="260350"/>
            <a:ext cx="6696075" cy="8318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Взаимодействие участников рынка </a:t>
            </a:r>
            <a:endParaRPr lang="ru-RU" sz="24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с </a:t>
            </a: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ЕГАИС </a:t>
            </a: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- </a:t>
            </a: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через УТМ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19250" y="404813"/>
            <a:ext cx="6697663" cy="461962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Использование УТМ</a:t>
            </a: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95288" y="2360613"/>
            <a:ext cx="770572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marL="361950" indent="-276225" fontAlgn="auto">
              <a:spcBef>
                <a:spcPts val="1200"/>
              </a:spcBef>
              <a:spcAft>
                <a:spcPts val="60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Функционал модуля УТМ позволяет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</a:t>
            </a:r>
          </a:p>
          <a:p>
            <a:pPr marL="361950" indent="-27622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апросить и получить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справочники (организаций и алкогольной продукции)</a:t>
            </a:r>
          </a:p>
          <a:p>
            <a:pPr marL="361950" indent="-27622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запросить входящие документы</a:t>
            </a:r>
          </a:p>
          <a:p>
            <a:pPr marL="361950" indent="-27622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отправить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/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получить  ТТН</a:t>
            </a:r>
          </a:p>
          <a:p>
            <a:pPr marL="361950" indent="-27622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отправить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/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получить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/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подтвердить  акт подтверждения (расхождения)</a:t>
            </a:r>
          </a:p>
          <a:p>
            <a:pPr marL="361950" indent="-27622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запросить свои остатки в системе ЕГАИС</a:t>
            </a:r>
          </a:p>
          <a:p>
            <a:pPr marL="361950" indent="-27622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запросить сведения из разделов «А» и «Б» справки к ТТН</a:t>
            </a:r>
          </a:p>
          <a:p>
            <a:pPr marL="361950" indent="-27622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отправить акт постановки на баланс или акт о списании товара</a:t>
            </a:r>
          </a:p>
          <a:p>
            <a:pPr marL="361950" indent="-27622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отправить чек, в т.ч. «пивной» чек.</a:t>
            </a:r>
          </a:p>
          <a:p>
            <a:pPr marL="361950" indent="-276225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Пример отправки команд в модуль УТМ и ответа на такие команды приведен на следующем слайде</a:t>
            </a:r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  <a:p>
            <a:pPr marL="8572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288" y="1341438"/>
            <a:ext cx="7705725" cy="7381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marL="857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Для обмена данными с ЕГАИС участник системы должен обеспечить информационное взаимодействие с модулем УТМ имеющегося учетного  решения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либо приобрести такое учетное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решение.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6013" y="5157788"/>
            <a:ext cx="741680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При установке УТМ модуля устанавливается служба, ответственная за обновление модуля. При наличии обновления оно автоматически закачивается на компьютер.</a:t>
            </a:r>
          </a:p>
        </p:txBody>
      </p:sp>
      <p:pic>
        <p:nvPicPr>
          <p:cNvPr id="34822" name="Picture 2" descr="http://god-love.com.ua/wp-content/uploads/2015/01/interaction_512-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5067300"/>
            <a:ext cx="692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3E1E4401-3D5C-46D1-B984-94775B5C0E1B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4000" y="1346200"/>
            <a:ext cx="4032250" cy="4540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4000" y="1346200"/>
            <a:ext cx="4102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Запрос на справочник организации:</a:t>
            </a: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684213" y="1268413"/>
            <a:ext cx="82073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2000" b="1">
              <a:solidFill>
                <a:srgbClr val="CC3300"/>
              </a:solidFill>
              <a:latin typeface="Verdana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619250" y="404813"/>
            <a:ext cx="6989763" cy="830262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Примеры запросов в УТМ: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получение справочника организации из ЕГАИС</a:t>
            </a:r>
          </a:p>
        </p:txBody>
      </p:sp>
      <p:sp>
        <p:nvSpPr>
          <p:cNvPr id="35846" name="TextBox 9"/>
          <p:cNvSpPr txBox="1">
            <a:spLocks noChangeArrowheads="1"/>
          </p:cNvSpPr>
          <p:nvPr/>
        </p:nvSpPr>
        <p:spPr bwMode="auto">
          <a:xfrm>
            <a:off x="179388" y="1700213"/>
            <a:ext cx="403225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>
                <a:latin typeface="Calibri" pitchFamily="34" charset="0"/>
              </a:rPr>
              <a:t>&lt;?xml version="1.0" encoding="UTF-8"?&gt;</a:t>
            </a:r>
            <a:endParaRPr lang="ru-RU" sz="1000">
              <a:latin typeface="Calibri" pitchFamily="34" charset="0"/>
            </a:endParaRPr>
          </a:p>
          <a:p>
            <a:r>
              <a:rPr lang="en-US" sz="1000">
                <a:latin typeface="Calibri" pitchFamily="34" charset="0"/>
              </a:rPr>
              <a:t>&lt;ns:Documents Version="1.0"</a:t>
            </a:r>
            <a:endParaRPr lang="ru-RU" sz="1000">
              <a:latin typeface="Calibri" pitchFamily="34" charset="0"/>
            </a:endParaRPr>
          </a:p>
          <a:p>
            <a:r>
              <a:rPr lang="en-US" sz="1000">
                <a:latin typeface="Calibri" pitchFamily="34" charset="0"/>
              </a:rPr>
              <a:t>           xmlns:xsi="http://www.w3.org/2001/XMLSchema-instance"</a:t>
            </a:r>
            <a:endParaRPr lang="ru-RU" sz="1000">
              <a:latin typeface="Calibri" pitchFamily="34" charset="0"/>
            </a:endParaRPr>
          </a:p>
          <a:p>
            <a:r>
              <a:rPr lang="en-US" sz="1000">
                <a:latin typeface="Calibri" pitchFamily="34" charset="0"/>
              </a:rPr>
              <a:t>           xmlns:ns="http://fsrar.ru/WEGAIS/WB_DOC_SINGLE_01"</a:t>
            </a:r>
            <a:endParaRPr lang="ru-RU" sz="1000">
              <a:latin typeface="Calibri" pitchFamily="34" charset="0"/>
            </a:endParaRPr>
          </a:p>
          <a:p>
            <a:r>
              <a:rPr lang="en-US" sz="1000">
                <a:latin typeface="Calibri" pitchFamily="34" charset="0"/>
              </a:rPr>
              <a:t>           xmlns:oref="http://fsrar.ru/WEGAIS/ClientRef"</a:t>
            </a:r>
            <a:endParaRPr lang="ru-RU" sz="1000">
              <a:latin typeface="Calibri" pitchFamily="34" charset="0"/>
            </a:endParaRPr>
          </a:p>
          <a:p>
            <a:r>
              <a:rPr lang="en-US" sz="1000">
                <a:latin typeface="Calibri" pitchFamily="34" charset="0"/>
              </a:rPr>
              <a:t>           xmlns:qp="http://fsrar.ru/WEGAIS/QueryParameters"</a:t>
            </a:r>
            <a:r>
              <a:rPr lang="ru-RU" sz="1000">
                <a:latin typeface="Calibri" pitchFamily="34" charset="0"/>
              </a:rPr>
              <a:t>&gt; </a:t>
            </a:r>
          </a:p>
          <a:p>
            <a:r>
              <a:rPr lang="ru-RU" sz="1000">
                <a:latin typeface="Calibri" pitchFamily="34" charset="0"/>
              </a:rPr>
              <a:t>  &lt;!--Кто запрашивает документы--&gt;</a:t>
            </a:r>
          </a:p>
          <a:p>
            <a:r>
              <a:rPr lang="ru-RU" sz="1000">
                <a:latin typeface="Calibri" pitchFamily="34" charset="0"/>
              </a:rPr>
              <a:t>  &lt;ns:Owner&gt;</a:t>
            </a:r>
          </a:p>
          <a:p>
            <a:r>
              <a:rPr lang="ru-RU" sz="1000">
                <a:latin typeface="Calibri" pitchFamily="34" charset="0"/>
              </a:rPr>
              <a:t>    &lt;!--Идентификатор организации в ФС РАР--&gt;</a:t>
            </a:r>
          </a:p>
          <a:p>
            <a:r>
              <a:rPr lang="ru-RU" sz="1000">
                <a:latin typeface="Calibri" pitchFamily="34" charset="0"/>
              </a:rPr>
              <a:t>    </a:t>
            </a:r>
            <a:r>
              <a:rPr lang="en-US" sz="1000">
                <a:latin typeface="Calibri" pitchFamily="34" charset="0"/>
              </a:rPr>
              <a:t>&lt;ns:FSRAR_ID&gt;</a:t>
            </a:r>
            <a:r>
              <a:rPr lang="en-US" sz="1000">
                <a:solidFill>
                  <a:srgbClr val="FF0000"/>
                </a:solidFill>
                <a:latin typeface="Calibri" pitchFamily="34" charset="0"/>
              </a:rPr>
              <a:t>1112443</a:t>
            </a:r>
            <a:r>
              <a:rPr lang="en-US" sz="1000">
                <a:latin typeface="Calibri" pitchFamily="34" charset="0"/>
              </a:rPr>
              <a:t>&lt;/ns:FSRAR_ID&gt;</a:t>
            </a:r>
            <a:endParaRPr lang="ru-RU" sz="1000">
              <a:latin typeface="Calibri" pitchFamily="34" charset="0"/>
            </a:endParaRPr>
          </a:p>
          <a:p>
            <a:r>
              <a:rPr lang="en-US" sz="1000">
                <a:latin typeface="Calibri" pitchFamily="34" charset="0"/>
              </a:rPr>
              <a:t>  </a:t>
            </a:r>
            <a:r>
              <a:rPr lang="ru-RU" sz="1000">
                <a:latin typeface="Calibri" pitchFamily="34" charset="0"/>
              </a:rPr>
              <a:t>&lt;/ns:Owner&gt;</a:t>
            </a:r>
          </a:p>
          <a:p>
            <a:r>
              <a:rPr lang="ru-RU" sz="1000">
                <a:latin typeface="Calibri" pitchFamily="34" charset="0"/>
              </a:rPr>
              <a:t>  &lt;!--Запрос на организацию --&gt;</a:t>
            </a:r>
          </a:p>
          <a:p>
            <a:r>
              <a:rPr lang="ru-RU" sz="1000">
                <a:latin typeface="Calibri" pitchFamily="34" charset="0"/>
              </a:rPr>
              <a:t>  </a:t>
            </a:r>
            <a:r>
              <a:rPr lang="en-US" sz="1000">
                <a:latin typeface="Calibri" pitchFamily="34" charset="0"/>
              </a:rPr>
              <a:t>&lt;ns:Document&gt;</a:t>
            </a:r>
            <a:endParaRPr lang="ru-RU" sz="1000">
              <a:latin typeface="Calibri" pitchFamily="34" charset="0"/>
            </a:endParaRPr>
          </a:p>
          <a:p>
            <a:r>
              <a:rPr lang="en-US" sz="1000">
                <a:latin typeface="Calibri" pitchFamily="34" charset="0"/>
              </a:rPr>
              <a:t>    &lt;ns:QueryClients&gt;</a:t>
            </a:r>
            <a:endParaRPr lang="ru-RU" sz="1000">
              <a:latin typeface="Calibri" pitchFamily="34" charset="0"/>
            </a:endParaRPr>
          </a:p>
          <a:p>
            <a:r>
              <a:rPr lang="en-US" sz="1000">
                <a:latin typeface="Calibri" pitchFamily="34" charset="0"/>
              </a:rPr>
              <a:t>      &lt;qp:Parameters&gt;</a:t>
            </a:r>
            <a:endParaRPr lang="ru-RU" sz="1000">
              <a:latin typeface="Calibri" pitchFamily="34" charset="0"/>
            </a:endParaRPr>
          </a:p>
          <a:p>
            <a:r>
              <a:rPr lang="en-US" sz="1000">
                <a:latin typeface="Calibri" pitchFamily="34" charset="0"/>
              </a:rPr>
              <a:t>        &lt;qp:Parameter&gt;</a:t>
            </a:r>
            <a:endParaRPr lang="ru-RU" sz="1000">
              <a:latin typeface="Calibri" pitchFamily="34" charset="0"/>
            </a:endParaRPr>
          </a:p>
          <a:p>
            <a:r>
              <a:rPr lang="en-US" sz="1000">
                <a:latin typeface="Calibri" pitchFamily="34" charset="0"/>
              </a:rPr>
              <a:t>          &lt;qp:Name&gt;</a:t>
            </a:r>
            <a:r>
              <a:rPr lang="ru-RU" sz="1000">
                <a:latin typeface="Calibri" pitchFamily="34" charset="0"/>
              </a:rPr>
              <a:t>ИНН</a:t>
            </a:r>
            <a:r>
              <a:rPr lang="en-US" sz="1000">
                <a:latin typeface="Calibri" pitchFamily="34" charset="0"/>
              </a:rPr>
              <a:t>&lt;/qp:Name&gt;</a:t>
            </a:r>
            <a:endParaRPr lang="ru-RU" sz="1000">
              <a:latin typeface="Calibri" pitchFamily="34" charset="0"/>
            </a:endParaRPr>
          </a:p>
          <a:p>
            <a:r>
              <a:rPr lang="en-US" sz="1000">
                <a:latin typeface="Calibri" pitchFamily="34" charset="0"/>
              </a:rPr>
              <a:t>          &lt;qp:Value&gt;</a:t>
            </a:r>
            <a:r>
              <a:rPr lang="en-US" sz="1000">
                <a:solidFill>
                  <a:srgbClr val="FF0000"/>
                </a:solidFill>
                <a:latin typeface="Calibri" pitchFamily="34" charset="0"/>
              </a:rPr>
              <a:t>7707288629</a:t>
            </a:r>
            <a:r>
              <a:rPr lang="en-US" sz="1000">
                <a:latin typeface="Calibri" pitchFamily="34" charset="0"/>
              </a:rPr>
              <a:t>&lt;/qp:Value&gt;</a:t>
            </a:r>
            <a:endParaRPr lang="ru-RU" sz="1000">
              <a:latin typeface="Calibri" pitchFamily="34" charset="0"/>
            </a:endParaRPr>
          </a:p>
          <a:p>
            <a:r>
              <a:rPr lang="en-US" sz="1000">
                <a:latin typeface="Calibri" pitchFamily="34" charset="0"/>
              </a:rPr>
              <a:t>        &lt;/qp:Parameter&gt;</a:t>
            </a:r>
            <a:endParaRPr lang="ru-RU" sz="1000">
              <a:latin typeface="Calibri" pitchFamily="34" charset="0"/>
            </a:endParaRPr>
          </a:p>
          <a:p>
            <a:r>
              <a:rPr lang="en-US" sz="1000">
                <a:latin typeface="Calibri" pitchFamily="34" charset="0"/>
              </a:rPr>
              <a:t>      &lt;/qp:Parameters&gt;</a:t>
            </a:r>
            <a:endParaRPr lang="ru-RU" sz="1000">
              <a:latin typeface="Calibri" pitchFamily="34" charset="0"/>
            </a:endParaRPr>
          </a:p>
          <a:p>
            <a:r>
              <a:rPr lang="en-US" sz="1000">
                <a:latin typeface="Calibri" pitchFamily="34" charset="0"/>
              </a:rPr>
              <a:t>    &lt;/ns:QueryClients&gt;</a:t>
            </a:r>
            <a:endParaRPr lang="ru-RU" sz="1000">
              <a:latin typeface="Calibri" pitchFamily="34" charset="0"/>
            </a:endParaRPr>
          </a:p>
          <a:p>
            <a:r>
              <a:rPr lang="en-US" sz="1000">
                <a:latin typeface="Calibri" pitchFamily="34" charset="0"/>
              </a:rPr>
              <a:t>  &lt;/ns:Document&gt;</a:t>
            </a:r>
            <a:endParaRPr lang="ru-RU" sz="1000">
              <a:latin typeface="Calibri" pitchFamily="34" charset="0"/>
            </a:endParaRPr>
          </a:p>
          <a:p>
            <a:r>
              <a:rPr lang="ru-RU" sz="1000">
                <a:latin typeface="Calibri" pitchFamily="34" charset="0"/>
              </a:rPr>
              <a:t>&lt;/ns:Documents&gt;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1850" y="1346200"/>
            <a:ext cx="4032250" cy="4540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atin typeface="+mn-l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660900" y="1352550"/>
            <a:ext cx="39957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Переменные в запросе: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641850" y="1700213"/>
            <a:ext cx="40322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FF0000"/>
                </a:solidFill>
                <a:latin typeface="+mn-lt"/>
              </a:rPr>
              <a:t>1112443</a:t>
            </a:r>
            <a:r>
              <a:rPr lang="ru-RU" sz="1000" dirty="0">
                <a:latin typeface="+mn-lt"/>
              </a:rPr>
              <a:t> – </a:t>
            </a:r>
            <a:r>
              <a:rPr lang="en-US" sz="1000" dirty="0">
                <a:latin typeface="+mn-lt"/>
              </a:rPr>
              <a:t>FsrarID </a:t>
            </a:r>
            <a:r>
              <a:rPr lang="ru-RU" sz="1000" dirty="0">
                <a:latin typeface="+mn-lt"/>
              </a:rPr>
              <a:t>организации-отправителя запроса ООО «Коста»;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FF0000"/>
                </a:solidFill>
                <a:latin typeface="+mn-lt"/>
              </a:rPr>
              <a:t>7707288629</a:t>
            </a:r>
            <a:r>
              <a:rPr lang="ru-RU" sz="1000" dirty="0">
                <a:latin typeface="+mn-lt"/>
              </a:rPr>
              <a:t> – ИНН запрашиваемой организации ООО «Регата-СТОЛИЦА».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4613275" y="3821113"/>
            <a:ext cx="39957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ID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запроса и подпись, генерируемые УТМ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641850" y="4508500"/>
            <a:ext cx="403225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/>
              <a:t>&lt;url</a:t>
            </a:r>
            <a:r>
              <a:rPr lang="en-US" sz="1000" b="1" dirty="0"/>
              <a:t>&gt;</a:t>
            </a:r>
            <a:r>
              <a:rPr lang="en-US" sz="1000" dirty="0"/>
              <a:t> </a:t>
            </a:r>
            <a:r>
              <a:rPr lang="en-US" sz="1000" b="1" dirty="0"/>
              <a:t>1d81d0f8-d371-4e5f-aa90-5f6d386e4067&lt;/url</a:t>
            </a:r>
            <a:r>
              <a:rPr lang="en-US" sz="1000" b="1" dirty="0" smtClean="0"/>
              <a:t>&gt;</a:t>
            </a:r>
            <a:endParaRPr lang="ru-RU" sz="1000" b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&lt;sign&gt;EE3AFFE831B64B5E9309F4D23E5D687CF5F5BE11B7C9655E532654B7C405483180A7957E1E6FBC4A6FFC70252A87A71BAA18EF61558EC1E55944B077BEBFF6C9&lt;/</a:t>
            </a:r>
            <a:r>
              <a:rPr lang="en-US" sz="1000" b="1" dirty="0" smtClean="0"/>
              <a:t>sign&gt;</a:t>
            </a:r>
            <a:endParaRPr lang="ru-RU" sz="10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659313" y="2436813"/>
            <a:ext cx="39957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Пример команды загрузки запроса в УТМ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646613" y="3214688"/>
            <a:ext cx="40322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/>
              <a:t>curl -F "xml_file=@c:/curl/ForTraning/KOSTA/Regata.xml" http://localhost:8080/opt/in/QueryPartner</a:t>
            </a:r>
            <a:endParaRPr lang="ru-RU" sz="10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585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2F0D166-E6E4-419F-B8CF-2D530E00ADBE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0338" y="1414463"/>
            <a:ext cx="8659812" cy="44307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ru-RU" altLang="ru-RU" sz="1400" b="1" dirty="0">
                <a:solidFill>
                  <a:srgbClr val="C82031"/>
                </a:solidFill>
                <a:latin typeface="+mn-lt"/>
                <a:cs typeface="Arial" panose="020B0604020202020204" pitchFamily="34" charset="0"/>
              </a:rPr>
              <a:t>Н</a:t>
            </a:r>
            <a:r>
              <a:rPr lang="ru-RU" altLang="ru-RU" sz="1400" b="1" dirty="0">
                <a:solidFill>
                  <a:srgbClr val="C82031"/>
                </a:solidFill>
                <a:latin typeface="+mn-lt"/>
                <a:cs typeface="Arial" panose="020B0604020202020204" pitchFamily="34" charset="0"/>
              </a:rPr>
              <a:t>е </a:t>
            </a:r>
            <a:r>
              <a:rPr lang="ru-RU" altLang="ru-RU" sz="1400" b="1" dirty="0">
                <a:solidFill>
                  <a:srgbClr val="C82031"/>
                </a:solidFill>
                <a:latin typeface="+mn-lt"/>
                <a:cs typeface="Arial" panose="020B0604020202020204" pitchFamily="34" charset="0"/>
              </a:rPr>
              <a:t>допускается эксплуатация </a:t>
            </a:r>
            <a:r>
              <a:rPr lang="ru-RU" altLang="ru-RU" sz="1400" b="1" dirty="0">
                <a:solidFill>
                  <a:srgbClr val="C82031"/>
                </a:solidFill>
                <a:latin typeface="+mn-lt"/>
                <a:cs typeface="Arial" panose="020B0604020202020204" pitchFamily="34" charset="0"/>
              </a:rPr>
              <a:t>УТМ: </a:t>
            </a:r>
          </a:p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ОС, не прошедших тестирование на совместимость с УТМ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   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тестирование проведено на ОС </a:t>
            </a:r>
            <a:r>
              <a:rPr lang="ru-RU" sz="1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Windows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XP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SP3, 7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Starter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 выше!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)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использованием более, чем одного аппаратного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носителя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количестве экземпляров более одного на одном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ПК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без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службы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обновления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ПК УТМ, не имеющего постоянного доступа к сети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Интернет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ПК УТМ, не имеющего доступ по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адресам 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2"/>
              </a:rPr>
              <a:t>https://test.utm.egais.ru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2"/>
              </a:rPr>
              <a:t>/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и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3"/>
              </a:rPr>
              <a:t>https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3"/>
              </a:rPr>
              <a:t>://test.update.egais.ru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3"/>
              </a:rPr>
              <a:t>/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ПК УТМ, не имеющего доступ по адресу размещения списка отзыва УЦ, выдавшего КЭП (адрес находится внутри такого КЭП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)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системах виртуализации работы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ПК</a:t>
            </a:r>
          </a:p>
          <a:p>
            <a:pPr fontAlgn="auto">
              <a:spcBef>
                <a:spcPts val="1200"/>
              </a:spcBef>
              <a:spcAft>
                <a:spcPts val="300"/>
              </a:spcAft>
              <a:defRPr/>
            </a:pPr>
            <a:r>
              <a:rPr lang="ru-RU" sz="1400" b="1" dirty="0">
                <a:solidFill>
                  <a:srgbClr val="C82031"/>
                </a:solidFill>
                <a:latin typeface="+mn-lt"/>
                <a:cs typeface="Arial" panose="020B0604020202020204" pitchFamily="34" charset="0"/>
              </a:rPr>
              <a:t>Не допускается эксплуатация аппаратного носителя: </a:t>
            </a:r>
          </a:p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без сертификата ключа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КЭП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без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сертификата ключа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RSA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 сертификатом RSA, не соответствующим сертификату КЭП</a:t>
            </a:r>
          </a:p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использованием сертификата ключа КЭП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истекшим сроком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действия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использованием сертификата ключа RSA с истекшим сроком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действия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более, чем одним сертификатом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КЭП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более, чем одним сертификатом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RSA</a:t>
            </a: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619250" y="260350"/>
            <a:ext cx="6697663" cy="70802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Условия штатной эксплуатации УТМ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latin typeface="+mj-lt"/>
                <a:cs typeface="Arial" panose="020B0604020202020204" pitchFamily="34" charset="0"/>
              </a:rPr>
              <a:t>Технические требования </a:t>
            </a:r>
            <a:r>
              <a:rPr lang="en-US" altLang="ru-RU" sz="1600" b="1" dirty="0">
                <a:latin typeface="+mj-lt"/>
                <a:cs typeface="Arial" panose="020B0604020202020204" pitchFamily="34" charset="0"/>
              </a:rPr>
              <a:t>(</a:t>
            </a:r>
            <a:r>
              <a:rPr lang="ru-RU" altLang="ru-RU" sz="1600" b="1" dirty="0">
                <a:latin typeface="+mj-lt"/>
                <a:cs typeface="Arial" panose="020B0604020202020204" pitchFamily="34" charset="0"/>
              </a:rPr>
              <a:t>Приложение Д)</a:t>
            </a:r>
            <a:endParaRPr lang="ru-RU" altLang="ru-RU" sz="1600" b="1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539750" y="2433638"/>
            <a:ext cx="7777163" cy="1322387"/>
          </a:xfrm>
          <a:prstGeom prst="rect">
            <a:avLst/>
          </a:prstGeom>
          <a:noFill/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6600" b="1">
                <a:solidFill>
                  <a:srgbClr val="C82031"/>
                </a:solidFill>
              </a:defRPr>
            </a:lvl1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4000" dirty="0" smtClean="0">
                <a:latin typeface="+mj-lt"/>
                <a:cs typeface="Arial" panose="020B0604020202020204" pitchFamily="34" charset="0"/>
              </a:rPr>
              <a:t>8. </a:t>
            </a:r>
            <a:r>
              <a:rPr lang="ru-RU" sz="4000" dirty="0">
                <a:latin typeface="+mj-lt"/>
                <a:cs typeface="Arial" panose="020B0604020202020204" pitchFamily="34" charset="0"/>
              </a:rPr>
              <a:t>Журнал учета розничных продаж</a:t>
            </a:r>
          </a:p>
        </p:txBody>
      </p:sp>
      <p:sp>
        <p:nvSpPr>
          <p:cNvPr id="3789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5595BC13-9CDB-4987-90CE-102FD36219D0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85153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Прямоугольник 5"/>
          <p:cNvSpPr>
            <a:spLocks noChangeArrowheads="1"/>
          </p:cNvSpPr>
          <p:nvPr/>
        </p:nvSpPr>
        <p:spPr bwMode="auto">
          <a:xfrm>
            <a:off x="409575" y="1341438"/>
            <a:ext cx="8310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>
              <a:latin typeface="Calibri" pitchFamily="34" charset="0"/>
            </a:endParaRPr>
          </a:p>
          <a:p>
            <a:endParaRPr lang="ru-RU" sz="1600" b="1">
              <a:latin typeface="Calibri" pitchFamily="34" charset="0"/>
            </a:endParaRPr>
          </a:p>
          <a:p>
            <a:endParaRPr lang="ru-RU" sz="1600" b="1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713" y="447675"/>
            <a:ext cx="59769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Законодательство</a:t>
            </a: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395288" y="2522538"/>
            <a:ext cx="5184775" cy="3138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форма журнала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учета объема розничной продажи алкогольной и спиртосодержащей продукции согласно Приложению №1;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hlinkClick r:id="rId3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hlinkClick r:id="rId3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порядок заполнения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журнала учета объема розничной продажи алкогольной и спиртосодержащей продукции согласно Приложению №2;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дата вступления приказа в силу –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01.01.2016.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3388" y="1465263"/>
            <a:ext cx="81708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Приказом ФСРАР от 19.06.2015 г. № 164 «О форме журнала учета объема розничной продажи алкогольной и спиртосодержащей продукции и порядке его заполнения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» были утверждены: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8919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96682069-F7DA-41B4-8169-4097055788DB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zakryma.ru/wp-content/uploads/2015/04/news-epUftLZS1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797425"/>
            <a:ext cx="8445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468313" y="1582738"/>
            <a:ext cx="8351837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+mn-lt"/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395288" y="1281113"/>
            <a:ext cx="8353425" cy="1354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Заполнение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журнала осуществляется </a:t>
            </a:r>
            <a:r>
              <a:rPr lang="ru-RU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 месту осуществления деятельности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</a:t>
            </a:r>
          </a:p>
          <a:p>
            <a:pPr marL="3619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организациями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осуществляющими розничную продажу алкогольной или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спиртосодержащей продукции;</a:t>
            </a:r>
          </a:p>
          <a:p>
            <a:pPr marL="3619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индивидуальными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предпринимателями, осуществляющими розничную продажу пива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 пивных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напитков.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63713" y="417513"/>
            <a:ext cx="59769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Порядок заполнения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288" y="2636838"/>
            <a:ext cx="7921625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Журнал заполняется </a:t>
            </a:r>
            <a:r>
              <a:rPr lang="ru-RU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не позднее следующего дня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после факта розничной продажи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каждой единицы потребительской тары (упаковки) алкогольной и спиртосодержащей продукции, либо по факту вскрытия транспортной тары (в том числе многооборотной тары), используемой для поставки и последующего розлива продукции потребителю (далее - транспортная тара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288" y="3716338"/>
            <a:ext cx="58324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Заполнение журнала возможно </a:t>
            </a:r>
            <a:r>
              <a:rPr lang="ru-RU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двумя способами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бумажном носителе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электронном виде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088" y="4797425"/>
            <a:ext cx="7561262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В случае подключения участников рынка к системе ЕГАИС в плане подтверждения розничной  продажи алкогольной продукции, такой журнал можно будет сформировать за требуемый период в личном кабинете на сайте </a:t>
            </a:r>
            <a:r>
              <a:rPr lang="en-US" sz="1600" b="1" dirty="0">
                <a:solidFill>
                  <a:srgbClr val="4A42E8"/>
                </a:solidFill>
                <a:latin typeface="+mj-lt"/>
                <a:cs typeface="Arial" panose="020B0604020202020204" pitchFamily="34" charset="0"/>
              </a:rPr>
              <a:t>egais</a:t>
            </a:r>
            <a:r>
              <a:rPr lang="ru-RU" sz="1600" b="1" dirty="0">
                <a:solidFill>
                  <a:srgbClr val="4A42E8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en-US" sz="1600" b="1" dirty="0">
                <a:solidFill>
                  <a:srgbClr val="4A42E8"/>
                </a:solidFill>
                <a:latin typeface="+mj-lt"/>
                <a:cs typeface="Arial" panose="020B0604020202020204" pitchFamily="34" charset="0"/>
              </a:rPr>
              <a:t>ru</a:t>
            </a:r>
            <a:r>
              <a:rPr lang="ru-RU" sz="1600" b="1" dirty="0">
                <a:solidFill>
                  <a:srgbClr val="4A42E8"/>
                </a:solidFill>
                <a:latin typeface="+mj-lt"/>
                <a:cs typeface="Arial" panose="020B0604020202020204" pitchFamily="34" charset="0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При этом отпадает необходимость вести журнал в бумажном виде!</a:t>
            </a:r>
          </a:p>
        </p:txBody>
      </p:sp>
      <p:sp>
        <p:nvSpPr>
          <p:cNvPr id="3994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8DCFC254-B1B0-4C97-9271-13522313651F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1341438"/>
          <a:ext cx="8135937" cy="1906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6064"/>
                <a:gridCol w="936104"/>
                <a:gridCol w="2304256"/>
                <a:gridCol w="1224136"/>
                <a:gridCol w="1296144"/>
                <a:gridCol w="792088"/>
                <a:gridCol w="1008111"/>
              </a:tblGrid>
              <a:tr h="1134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N п/п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Дата розничной продажи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Штриховой код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продукции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Код вида продукции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Емкость (л)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(штук)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3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7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9798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</a:t>
                      </a:r>
                      <a:endParaRPr lang="ru-RU" sz="1200" dirty="0"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63713" y="447675"/>
            <a:ext cx="59769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Форма журнала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8313" y="3429000"/>
            <a:ext cx="8207375" cy="2262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оказании услуг общественного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питания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 графе 2 указывается дата вскрытия потребительской или транспортной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тары.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Графа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3 не заполняется при ведении журнала на бумаге или в отношении АП, не подлежащей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маркировке.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Графы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4, 5, 6, 7 не заполняются в случае ведения журнала в электронном виде с использованием программных средств ЕГАИС для продукции, маркируемой федеральными специальными и акцизными марками.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Итоги по продажам алкогольной и спиртосодержащей продукции заполняются с ежедневной периодичностью в разрезе кода вида продукции, наименования продукции и количества (штук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).</a:t>
            </a:r>
            <a:endParaRPr lang="ru-RU" dirty="0">
              <a:latin typeface="+mn-lt"/>
            </a:endParaRPr>
          </a:p>
        </p:txBody>
      </p:sp>
      <p:sp>
        <p:nvSpPr>
          <p:cNvPr id="41000" name="Номер слайда 4"/>
          <p:cNvSpPr txBox="1">
            <a:spLocks/>
          </p:cNvSpPr>
          <p:nvPr/>
        </p:nvSpPr>
        <p:spPr bwMode="auto">
          <a:xfrm>
            <a:off x="107950" y="6237288"/>
            <a:ext cx="5715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6F2B2A2E-1379-437F-88D8-352E3A8A45D4}" type="slidenum">
              <a:rPr lang="ru-RU" b="1">
                <a:solidFill>
                  <a:srgbClr val="721A1D"/>
                </a:solidFill>
                <a:latin typeface="Calibri" pitchFamily="34" charset="0"/>
              </a:rPr>
              <a:pPr/>
              <a:t>39</a:t>
            </a:fld>
            <a:endParaRPr lang="ru-RU" b="1">
              <a:solidFill>
                <a:srgbClr val="721A1D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3850" y="1268413"/>
            <a:ext cx="8299450" cy="2462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713" y="417513"/>
            <a:ext cx="59769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Законодательство</a:t>
            </a: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323850" y="4132263"/>
            <a:ext cx="8351838" cy="1384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Закон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обеспечивает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государственное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регулирование в области промышленного производства и оборота этилового спирта, алкогольной и спиртосодержащей продукции,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направленное на защиту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экономических интересов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РФ, обеспечение нужд потребителей в указанной продукции, а также на повышение ее качества и проведение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контроля за соблюдением законодательства, норм и правил в регулируемой области. 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228600" algn="l"/>
                <a:tab pos="457200" algn="l"/>
              </a:tabLs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Закон также устанавливает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ограничения потребления (распития) алкогольной продукции в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РФ.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8313" y="1412875"/>
            <a:ext cx="813593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Основным нормативным документом, регламентирующим деятельность 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участников алкогольного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рынка,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является 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Федеральный Закон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от 22.11.1995 №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171-ФЗ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Century" panose="02040604050505020304" pitchFamily="18" charset="0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«</a:t>
            </a: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 государственном регулировании производства и оборота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этилового спирта, алкогольной и спиртосодержащей продукции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 об ограничении потребления (распития) алкогольной продукции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»</a:t>
            </a: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с изменениями от 29 июня 2015 г. (182-ФЗ)</a:t>
            </a:r>
            <a:endParaRPr lang="en-US" sz="16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15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42CD88C3-6FDC-4C75-8375-B1D1AF386003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>
            <a:spLocks noChangeArrowheads="1"/>
          </p:cNvSpPr>
          <p:nvPr/>
        </p:nvSpPr>
        <p:spPr bwMode="auto">
          <a:xfrm>
            <a:off x="539750" y="2433638"/>
            <a:ext cx="7777163" cy="708025"/>
          </a:xfrm>
          <a:prstGeom prst="rect">
            <a:avLst/>
          </a:prstGeom>
          <a:noFill/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6600" b="1">
                <a:solidFill>
                  <a:srgbClr val="C8203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4000" dirty="0" smtClean="0">
                <a:latin typeface="+mj-lt"/>
                <a:cs typeface="Arial" panose="020B0604020202020204" pitchFamily="34" charset="0"/>
              </a:rPr>
              <a:t>9</a:t>
            </a:r>
            <a:r>
              <a:rPr lang="ru-RU" altLang="ru-RU" sz="4000" dirty="0" smtClean="0">
                <a:latin typeface="+mj-lt"/>
                <a:cs typeface="Arial" panose="020B0604020202020204" pitchFamily="34" charset="0"/>
              </a:rPr>
              <a:t>. </a:t>
            </a:r>
            <a:r>
              <a:rPr lang="ru-RU" altLang="ru-RU" sz="4000" dirty="0">
                <a:latin typeface="+mj-lt"/>
                <a:cs typeface="Arial" panose="020B0604020202020204" pitchFamily="34" charset="0"/>
              </a:rPr>
              <a:t>Как подключиться к ЕГАИС?</a:t>
            </a:r>
          </a:p>
        </p:txBody>
      </p:sp>
      <p:sp>
        <p:nvSpPr>
          <p:cNvPr id="4198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72DE69FF-3B4A-4E19-BB31-C4C07B8D1C90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1963" y="1412875"/>
            <a:ext cx="8148637" cy="830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750" y="1492250"/>
            <a:ext cx="8064500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1.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Приобрести сертификат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квалифицированной электронной подписи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(КЭП) для ЕГАИС</a:t>
            </a: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  аппаратный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крипто-ключ (носитель) </a:t>
            </a: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JaCarta </a:t>
            </a: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</a:t>
            </a: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оформив заказ на сайте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2"/>
              </a:rPr>
              <a:t>egais.</a:t>
            </a: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2"/>
              </a:rPr>
              <a:t>center-inform.ru</a:t>
            </a:r>
            <a:endParaRPr lang="ru-RU" sz="15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813" y="333375"/>
            <a:ext cx="7380287" cy="1014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Алгоритм подключения к ЕГАИС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для организаций оптовой и розничной торговли АП и пивом,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а также для ИП, торгующих пивом в розницу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468313" y="2205038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68313" y="2349500"/>
            <a:ext cx="8142287" cy="830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4513" y="2484438"/>
            <a:ext cx="8059737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2. Получить на сайте 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2"/>
              </a:rPr>
              <a:t>egais.ru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бесплатный сертификат для установки защищенного соединения системой ЕГАИС (</a:t>
            </a: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RSA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-ключ)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461963" y="3141663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8313" y="3284538"/>
            <a:ext cx="8142287" cy="831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4513" y="3395663"/>
            <a:ext cx="7772400" cy="5699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3.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Заказать на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сайте 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2"/>
              </a:rPr>
              <a:t>egais.ru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бесплатный дистрибутив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 ЕГАИС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«Универсальный транспортный модуль»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(УТМ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)</a:t>
            </a:r>
            <a:endParaRPr lang="ru-RU" sz="15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8313" y="5118100"/>
            <a:ext cx="8135937" cy="831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750" y="5219700"/>
            <a:ext cx="7920038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5.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Обратиться к поставщику Вашего кассового ПО для приведения его в соответствие «Техническим требованиям» модуля УТМ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461963" y="5805488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68313" y="4181475"/>
            <a:ext cx="8135937" cy="831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800" y="4292600"/>
            <a:ext cx="7772400" cy="554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4.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Произвести интеграцию используемого Вами товаро-учетного решения с УТМ модулем или приобрести ПО, позволяющее подтверждать закупки, например </a:t>
            </a: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Retail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Declaration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2.0</a:t>
            </a:r>
            <a:endParaRPr lang="ru-RU" sz="15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H="1">
            <a:off x="468313" y="5013325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461963" y="4005263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26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5209E0EB-AD70-4619-927F-E4AD1F360191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750" y="1662113"/>
            <a:ext cx="8270875" cy="8318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313" y="1701800"/>
            <a:ext cx="8358187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1.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Приобрести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сертификат квалифицированной электронной подписи (КЭП) для ЕГАИС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  аппаратный крипто-ключ (носитель) 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JaCarta SE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оформив заказ на сайте 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2"/>
              </a:rPr>
              <a:t>egais.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2"/>
              </a:rPr>
              <a:t>center-inform.ru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813" y="508000"/>
            <a:ext cx="738028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Алгоритм подключения к </a:t>
            </a:r>
            <a:r>
              <a:rPr lang="ru-RU" sz="20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ЕГАИС</a:t>
            </a:r>
            <a:endParaRPr lang="ru-RU" sz="20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34988" y="2565400"/>
            <a:ext cx="82851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61963" y="2838450"/>
            <a:ext cx="8142287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Квалифицированная электронная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подпись используется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для подписания файлов,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передаваемых в систему ЕГАИС (накладных, актов, и т.п.).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Сертификат изготавливается и выдается на уполномоченное лицо организации.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Срок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действия сертификата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КЭП –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 год с даты выдачи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Записывается такой сертификат на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защищённый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носитель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JaCarta SE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в хранилище для ключа подписи ГОСТ.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4039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294748FC-DD04-4F42-9B1E-DDDD1F9AE38B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16238" y="5300663"/>
            <a:ext cx="5670550" cy="461962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назначенное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время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подъехать в выбранный Вами офис обслуживания 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«ЦентрИнформ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» с заявлениями и пакетом документов.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713" y="404813"/>
            <a:ext cx="65532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Для заказа сертификата КЭП для ЕГАИС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и крипто-ключа JaCarta SE необходимо: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6013" y="1393825"/>
            <a:ext cx="1871662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Войти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 личный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кабинет</a:t>
            </a:r>
            <a:endParaRPr lang="ru-RU" sz="14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6238" y="1341438"/>
            <a:ext cx="5688012" cy="706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Авторизоваться на сайте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egais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.center-inform.ru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Если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Вы еще ни разу не заказывали услуги на сайтах «ЦентрИнформ», то необходимо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зарегистрироваться.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6013" y="2200275"/>
            <a:ext cx="280828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Оформить заказ</a:t>
            </a:r>
            <a:endParaRPr lang="ru-RU" sz="1400" b="1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6238" y="2200275"/>
            <a:ext cx="5688012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indent="-174625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Выбрать офис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обслуживания, в котором Вам будет удобнее получить заказ,</a:t>
            </a:r>
          </a:p>
          <a:p>
            <a:pPr marL="174625" indent="-174625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Выбрать «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Сертификат КЭП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для ЕГАИС на JaCarta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».                                                                     Если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у Вас уже есть приобретённый носитель 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JaCarta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то выбрать только «Сертификат КЭП для ЕГАИС».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174625" indent="-174625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Пройти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вперед и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заполнить реквизиты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организации.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174625" indent="-174625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личном кабинете сформируется заказ и пакет документов, включая счет.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6013" y="3697288"/>
            <a:ext cx="302418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Оплатить счет</a:t>
            </a:r>
            <a:endParaRPr lang="ru-RU" sz="14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16238" y="3697288"/>
            <a:ext cx="568801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При поступлении денег на расчетный счет «ЦентрИнформ» (1-2 дня) статус заказа в личном кабинете поменяется на «Оплачено полностью».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16013" y="4418013"/>
            <a:ext cx="2376487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Подготовить пакет документов</a:t>
            </a:r>
            <a:endParaRPr lang="ru-RU" sz="14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16238" y="4418013"/>
            <a:ext cx="568801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Руководствоваться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перечнем документов на сайте. После прохождения оплаты записаться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 телефону выбранного офиса обслуживания на получение заказа, выбрав удобные Вам дату и время.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16013" y="5300663"/>
            <a:ext cx="2249487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Получить заказ</a:t>
            </a:r>
            <a:endParaRPr lang="ru-RU" sz="1400" dirty="0">
              <a:latin typeface="+mn-lt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49225" y="2112963"/>
            <a:ext cx="86709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49225" y="3554413"/>
            <a:ext cx="86709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9225" y="4273550"/>
            <a:ext cx="86709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49225" y="5208588"/>
            <a:ext cx="8670925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73" name="Picture 2" descr="http://icfsbm.org/wp-content/uploads/2014/01/ICFSBM-LOG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54138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4" name="Picture 4" descr="http://nutricritical.com.br/core/files/figuras/image/resources/img-ferramenta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349500"/>
            <a:ext cx="6794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5" name="Picture 8" descr="http://is2.mzstatic.com/image/pf/us/r30/Purple4/v4/85/09/e5/8509e53f-637b-f939-9876-e1a6b820377d/fh.512x512-7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592513"/>
            <a:ext cx="5857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6" name="Picture 10" descr="https://openclipart.org/image/2400px/svg_to_png/32215/document-op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663" y="4522788"/>
            <a:ext cx="539750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http://pollinicasa.ru/skin/frontend/default/ma_pisces_furniture/images/header-tim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76964" y="5267892"/>
            <a:ext cx="547825" cy="547825"/>
          </a:xfrm>
          <a:prstGeom prst="rect">
            <a:avLst/>
          </a:prstGeom>
          <a:noFill/>
          <a:extLst>
            <a:ext uri="{909E8E84-426E-40DD-AFC4-6F175D3DCCD1}"/>
          </a:extLst>
        </p:spPr>
      </p:pic>
      <p:sp>
        <p:nvSpPr>
          <p:cNvPr id="45078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648906E9-62EE-41F3-B5EB-5E88670E76E7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850" y="1412875"/>
            <a:ext cx="8135938" cy="830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638" y="1547813"/>
            <a:ext cx="805815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2. Получить на сайте 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2"/>
              </a:rPr>
              <a:t>egais.ru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сертификат для установки защищенного соединения системой ЕГАИС (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RSA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-ключ)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3075" y="2349500"/>
            <a:ext cx="7699375" cy="36925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Чтобы выполнить генерацию RSA-ключа необходимо: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Выполнить вход в личный кабинет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сайте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2"/>
              </a:rPr>
              <a:t>egais.ru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сертификату КЭП (тестовому или боевому).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Кликнуть в личном кабинете по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сертификату КЭП.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Выбрать в боковом меню раздел «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Получить ключ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» – на открывшейся странице будут перечислены все места осуществления деятельности Вашей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 (точки розничных продаж). Если вы торгуете только пивом, то необходимо зайти в раздел Контрагенты и добавить свою точку.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Далее - 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выбрать из списка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ту точку,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для которой 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требуется получить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RSA-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ключ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 нажать на кнопку «Сформировать ключ».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Сформированный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RSA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-ключ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будет помещен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носитель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JaCarta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в хранилище для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RSA-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ключа.</a:t>
            </a: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сайте </a:t>
            </a:r>
            <a:r>
              <a:rPr lang="en-US" sz="1400" b="1" u="sng" dirty="0">
                <a:solidFill>
                  <a:srgbClr val="4A42E8"/>
                </a:solidFill>
                <a:latin typeface="+mn-lt"/>
              </a:rPr>
              <a:t>egais.center-inform.ru</a:t>
            </a:r>
            <a:r>
              <a:rPr lang="en-US" sz="1400" u="sng" dirty="0">
                <a:solidFill>
                  <a:srgbClr val="4A42E8"/>
                </a:solidFill>
                <a:latin typeface="+mn-lt"/>
              </a:rPr>
              <a:t> </a:t>
            </a:r>
            <a:r>
              <a:rPr lang="en-US" sz="1400" dirty="0">
                <a:solidFill>
                  <a:srgbClr val="4A42E8"/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разделе «Помощь»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/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ЕГАИС   выложена пошаговая инструкция.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17500" y="2205038"/>
            <a:ext cx="814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547813" y="508000"/>
            <a:ext cx="738028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Алгоритм подключения к </a:t>
            </a:r>
            <a:r>
              <a:rPr lang="ru-RU" sz="20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ЕГАИС</a:t>
            </a:r>
            <a:endParaRPr lang="ru-RU" sz="20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087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E272A616-ED28-46EF-BF2B-B8E2B775ED73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3850" y="1412875"/>
            <a:ext cx="8135938" cy="830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638" y="1524000"/>
            <a:ext cx="77708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3. Получить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 сайте 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2"/>
              </a:rPr>
              <a:t>egais.ru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 дистрибутив ПО ЕГАИС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«Универсальный транспортный модуль»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(УТМ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)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17500" y="2205038"/>
            <a:ext cx="814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39738" y="2349500"/>
            <a:ext cx="7588250" cy="22764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Для получения дистрибутива УТМ необходимо: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личном кабинете открыть раздел «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Транспортный модуль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»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для скачивания дистрибутива УТМ для работы в продуктивном контуре системы (нужен КЭП для ЕГАИС)   или                            раздел «</a:t>
            </a:r>
            <a:r>
              <a:rPr 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Тестовый транспортный модуль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» - для скачивания дистрибутива УТМ для работы в тестовом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контуре системы (можно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использовать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КЭП для ЕГАИС или тестовый сертификат,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сгенерированный на сайте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egais.ru)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Скачать дистрибутив ПО УТМ.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Выполнить установку УТМ на выделенный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компьютер.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47813" y="508000"/>
            <a:ext cx="738028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Алгоритм подключения к </a:t>
            </a:r>
            <a:r>
              <a:rPr lang="ru-RU" sz="20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ЕГАИС</a:t>
            </a:r>
            <a:endParaRPr lang="ru-RU" sz="20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288" y="4830763"/>
            <a:ext cx="8137525" cy="8302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7363" y="4941888"/>
            <a:ext cx="7770812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4. 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Произвести интеграцию используемого Вами товаро-учетного решения с УТМ модулем или приобрести ПО, позволяющее подтверждать закупки, например </a:t>
            </a: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Retail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Declaration</a:t>
            </a:r>
            <a:r>
              <a:rPr lang="ru-RU" sz="1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2.0</a:t>
            </a:r>
            <a:endParaRPr lang="ru-RU" sz="15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395288" y="5661025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14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A1B442B8-9371-4689-B6BB-562C46880D46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850" y="1663700"/>
            <a:ext cx="8135938" cy="8302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288" y="1765300"/>
            <a:ext cx="7921625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5.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Обратиться к поставщику Вашего кассового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программного обеспечения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для приведения его в соответствие «Техническим требованиям» модуля УТМ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03350" y="436563"/>
            <a:ext cx="738028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Для магазинов розничной торговли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также необходимо  до 01.07.2016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8475" y="2763838"/>
            <a:ext cx="7313613" cy="11699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Это необходимо для корректной работы в системе ЕГАИС и взаимодействия кассового ПО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Универсальным транспортным модулем. 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Ознакомиться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 актуальной версией «Требований» можно в Вашем личном кабинете на сайте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2"/>
              </a:rPr>
              <a:t>egais.ru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в разделе «Документация на УТМ».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317500" y="2493963"/>
            <a:ext cx="81422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69AC1238-392E-4D40-89C7-33E2677DD00C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Прямоугольник 1"/>
          <p:cNvSpPr>
            <a:spLocks noChangeArrowheads="1"/>
          </p:cNvSpPr>
          <p:nvPr/>
        </p:nvSpPr>
        <p:spPr bwMode="auto">
          <a:xfrm>
            <a:off x="1692275" y="-171450"/>
            <a:ext cx="8280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endParaRPr lang="ru-RU" sz="160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ru-RU" sz="1600">
              <a:latin typeface="Calibri" pitchFamily="34" charset="0"/>
            </a:endParaRPr>
          </a:p>
          <a:p>
            <a:pPr marL="342900" indent="-342900">
              <a:buFont typeface="Calibri" pitchFamily="34" charset="0"/>
              <a:buAutoNum type="arabicPeriod"/>
            </a:pPr>
            <a:endParaRPr lang="ru-RU" sz="160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713" y="417513"/>
            <a:ext cx="691197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Почему необходимо подключиться к ЕГАИС</a:t>
            </a:r>
            <a:r>
              <a:rPr lang="en-US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?</a:t>
            </a:r>
            <a:endParaRPr lang="ru-RU" sz="24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27313" y="2133600"/>
            <a:ext cx="6048375" cy="132238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Статья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14.19.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Нарушение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установленного порядка учета этилового спирта, алкогольной и спиртосодержащей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продукции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их производстве или обороте - влечет наложение административного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штрафа: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на должностных лиц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 размере </a:t>
            </a:r>
            <a:r>
              <a:rPr lang="ru-RU" sz="1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от  10 000  до  15 000 рублей</a:t>
            </a:r>
            <a:endParaRPr lang="en-US" sz="14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на юридических лиц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 размере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sz="1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от  150 000  до  200 000 рублей</a:t>
            </a:r>
            <a:endParaRPr lang="ru-RU" altLang="ru-RU" sz="14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1196975"/>
            <a:ext cx="8353425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На основании Кодекса РФ «</a:t>
            </a:r>
            <a:r>
              <a:rPr lang="ru-RU" altLang="ru-RU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Об административных правонарушениях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» (КоАП РФ) </a:t>
            </a:r>
            <a:endParaRPr lang="en-US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charset="0"/>
            </a:endParaRPr>
          </a:p>
          <a:p>
            <a:pPr>
              <a:defRPr/>
            </a:pP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после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наступления даты обязательного подключения к ЕГАИС, в случае не подключения Системе к участникам рынка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будут </a:t>
            </a:r>
            <a:r>
              <a:rPr lang="ru-RU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применены следующие штрафные санкции</a:t>
            </a:r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charset="0"/>
              </a:rPr>
              <a:t>:</a:t>
            </a:r>
            <a:r>
              <a:rPr lang="ru-RU" altLang="ru-RU" sz="1400" b="1" dirty="0">
                <a:solidFill>
                  <a:srgbClr val="0070C0"/>
                </a:solidFill>
                <a:latin typeface="+mn-lt"/>
                <a:cs typeface="Arial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288" y="3716338"/>
            <a:ext cx="8353425" cy="1031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charset="0"/>
              </a:rPr>
              <a:t>Кроме административных штрафов,  участники рынка, не подключенные к ЕГАИС, не смогут подтверждать в системе приход продукции от своих поставщиков, отгруженная продукция будет «подвисать» на складе поставщиков и не будет списываться с их остатков в системе ЕГАИС.</a:t>
            </a:r>
          </a:p>
          <a:p>
            <a:pPr>
              <a:spcAft>
                <a:spcPts val="600"/>
              </a:spcAft>
              <a:defRPr/>
            </a:pPr>
            <a:r>
              <a:rPr lang="ru-RU" alt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Arial" charset="0"/>
              </a:rPr>
              <a:t>В итоге поставщики перестанут отгружать продукцию покупателям, не подключенным к ЕГАИС.</a:t>
            </a:r>
          </a:p>
        </p:txBody>
      </p:sp>
      <p:pic>
        <p:nvPicPr>
          <p:cNvPr id="49159" name="Picture 2" descr="http://profuchet.by/sites/default/files/styles/node-default/public/acquia/blog/misc/104163410-620-465.jpg?itok=ip1vXC6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160588"/>
            <a:ext cx="205263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4412CFD3-553A-4F18-ABBE-132F9FF485DD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ru-RU" sz="1800" b="1">
              <a:solidFill>
                <a:srgbClr val="721A1D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2988" y="4941888"/>
            <a:ext cx="7402512" cy="9540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C82031"/>
                </a:solidFill>
                <a:latin typeface="+mn-lt"/>
                <a:cs typeface="Arial" panose="020B0604020202020204" pitchFamily="34" charset="0"/>
              </a:rPr>
              <a:t>        Подключайтесь </a:t>
            </a:r>
            <a:r>
              <a:rPr lang="ru-RU" altLang="ru-RU" sz="2800" b="1" dirty="0">
                <a:latin typeface="+mn-lt"/>
                <a:cs typeface="Arial" panose="020B0604020202020204" pitchFamily="34" charset="0"/>
              </a:rPr>
              <a:t>к ЕГАИС </a:t>
            </a:r>
            <a:r>
              <a:rPr lang="ru-RU" altLang="ru-RU" sz="2800" b="1" dirty="0">
                <a:solidFill>
                  <a:srgbClr val="C82031"/>
                </a:solidFill>
                <a:latin typeface="+mn-lt"/>
                <a:cs typeface="Arial" panose="020B0604020202020204" pitchFamily="34" charset="0"/>
              </a:rPr>
              <a:t>прямо </a:t>
            </a:r>
            <a:r>
              <a:rPr lang="ru-RU" altLang="ru-RU" sz="2800" b="1" dirty="0">
                <a:solidFill>
                  <a:srgbClr val="C82031"/>
                </a:solidFill>
                <a:latin typeface="+mn-lt"/>
                <a:cs typeface="Arial" panose="020B0604020202020204" pitchFamily="34" charset="0"/>
              </a:rPr>
              <a:t>сейчас!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latin typeface="+mn-lt"/>
                <a:cs typeface="Arial" panose="020B0604020202020204" pitchFamily="34" charset="0"/>
              </a:rPr>
              <a:t>до </a:t>
            </a:r>
            <a:r>
              <a:rPr lang="ru-RU" altLang="ru-RU" sz="28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01.01.16</a:t>
            </a:r>
            <a:r>
              <a:rPr lang="ru-RU" alt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alt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latin typeface="+mn-lt"/>
                <a:cs typeface="Arial" panose="020B0604020202020204" pitchFamily="34" charset="0"/>
              </a:rPr>
              <a:t>осталось несколько рабочих дней</a:t>
            </a:r>
            <a:endParaRPr lang="ru-RU" altLang="ru-RU" sz="2800" b="1" dirty="0"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4213" y="765175"/>
            <a:ext cx="7991475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Сайты:  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2"/>
              </a:rPr>
              <a:t>fsrar.ru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и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hlinkClick r:id="rId3"/>
              </a:rPr>
              <a:t>egais.ru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Дежурная служба по ЕГАИС: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8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(499) 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250-03-73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, </a:t>
            </a:r>
            <a:r>
              <a:rPr 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sz="1600" b="1" dirty="0" smtClean="0"/>
              <a:t>service_egais@fsrar.ru</a:t>
            </a:r>
            <a:endPara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Дополнительная линия поддержки: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8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(499) 251-28-27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/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endParaRPr lang="ru-RU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Почтовый адрес для всех видов корреспонденции: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125993  г. Москва, </a:t>
            </a:r>
            <a:r>
              <a:rPr lang="ru-RU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Миусская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пл., д.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3,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стр. </a:t>
            </a:r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4.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Во всех МРУ </a:t>
            </a:r>
            <a:r>
              <a:rPr lang="ru-RU" sz="1600" dirty="0" smtClean="0">
                <a:latin typeface="+mn-lt"/>
              </a:rPr>
              <a:t>ФСРАР организована </a:t>
            </a:r>
            <a:r>
              <a:rPr lang="ru-RU" sz="1600" b="1" dirty="0">
                <a:latin typeface="+mn-lt"/>
              </a:rPr>
              <a:t>дежурная служба ЕГАИС </a:t>
            </a:r>
            <a:endParaRPr lang="ru-RU" sz="1600" b="1" dirty="0" smtClean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+mn-lt"/>
              </a:rPr>
              <a:t>по федеральным </a:t>
            </a:r>
            <a:r>
              <a:rPr lang="ru-RU" sz="1600" dirty="0">
                <a:latin typeface="+mn-lt"/>
              </a:rPr>
              <a:t>округам: </a:t>
            </a:r>
            <a:r>
              <a:rPr lang="ru-RU" sz="1600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  <a:hlinkClick r:id="rId4"/>
              </a:rPr>
              <a:t>http</a:t>
            </a:r>
            <a:r>
              <a:rPr lang="ru-RU" sz="1600" dirty="0">
                <a:latin typeface="+mn-lt"/>
                <a:hlinkClick r:id="rId4"/>
              </a:rPr>
              <a:t>://fsrar.ru/egais/telefony_linij_podderzhki_po_voprosam_egais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260475" y="260350"/>
            <a:ext cx="6911975" cy="523875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Контакты</a:t>
            </a:r>
            <a:r>
              <a:rPr lang="en-US" altLang="ru-RU" sz="28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altLang="ru-RU" sz="28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ФСРАР</a:t>
            </a:r>
            <a:endParaRPr lang="ru-RU" altLang="ru-RU" sz="28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0180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776DA91C-8871-415E-B8B1-2C58B918C163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ru-RU" sz="1800" b="1">
              <a:solidFill>
                <a:srgbClr val="721A1D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684213" y="3429000"/>
            <a:ext cx="770413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684213" y="4868863"/>
            <a:ext cx="770413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044575" y="1879600"/>
            <a:ext cx="7415213" cy="1477963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latin typeface="+mj-lt"/>
                <a:cs typeface="Arial" panose="020B0604020202020204" pitchFamily="34" charset="0"/>
              </a:rPr>
              <a:t>Актуальная версия презентации и запись </a:t>
            </a:r>
            <a:r>
              <a:rPr lang="ru-RU" altLang="ru-RU" b="1" dirty="0" err="1">
                <a:latin typeface="+mj-lt"/>
                <a:cs typeface="Arial" panose="020B0604020202020204" pitchFamily="34" charset="0"/>
              </a:rPr>
              <a:t>вебинара</a:t>
            </a:r>
            <a:endParaRPr lang="ru-RU" altLang="ru-RU" b="1" dirty="0">
              <a:latin typeface="+mj-lt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latin typeface="+mj-lt"/>
                <a:cs typeface="Arial" panose="020B0604020202020204" pitchFamily="34" charset="0"/>
              </a:rPr>
              <a:t>по теме «ЕГАИС для участников рынка оптового и розничного звена»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>
              <a:latin typeface="+mj-lt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3E35F5"/>
                </a:solidFill>
                <a:latin typeface="+mn-lt"/>
              </a:rPr>
              <a:t>https://egais.center-inform.ru/offers/webinar-egais.php</a:t>
            </a:r>
            <a:endParaRPr lang="en-US" sz="1600" dirty="0">
              <a:solidFill>
                <a:srgbClr val="3E35F5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latin typeface="+mj-lt"/>
                <a:cs typeface="Arial" panose="020B0604020202020204" pitchFamily="34" charset="0"/>
              </a:rPr>
              <a:t> </a:t>
            </a:r>
            <a:endParaRPr lang="ru-RU" altLang="ru-RU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1203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C9A63300-8658-4692-9FDA-D3EB8839BCFF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ru-RU" sz="1800" b="1">
              <a:solidFill>
                <a:srgbClr val="721A1D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547813" y="404813"/>
            <a:ext cx="6911975" cy="522287"/>
          </a:xfrm>
          <a:prstGeom prst="rect">
            <a:avLst/>
          </a:prstGeom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Актуальные информационные материалы</a:t>
            </a:r>
            <a:r>
              <a:rPr lang="en-US" altLang="ru-RU" sz="28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:</a:t>
            </a:r>
            <a:endParaRPr lang="ru-RU" altLang="ru-RU" sz="2800" b="1" dirty="0">
              <a:solidFill>
                <a:srgbClr val="C8203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5125" y="3716338"/>
            <a:ext cx="5630863" cy="4810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а также в группе 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ВКонтакте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  </a:t>
            </a:r>
            <a:r>
              <a:rPr lang="en-US" b="1" dirty="0">
                <a:solidFill>
                  <a:srgbClr val="3E35F5"/>
                </a:solidFill>
                <a:latin typeface="+mn-lt"/>
              </a:rPr>
              <a:t>http</a:t>
            </a:r>
            <a:r>
              <a:rPr lang="en-US" b="1" dirty="0">
                <a:solidFill>
                  <a:srgbClr val="3E35F5"/>
                </a:solidFill>
                <a:latin typeface="+mn-lt"/>
              </a:rPr>
              <a:t>://vk.com/c_inform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79388" y="1338263"/>
            <a:ext cx="8713787" cy="3749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Согласно статье 5 данного Федерального Закона,  к полномочиям ФСРАР в числе прочих относятся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: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52425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…</a:t>
            </a:r>
          </a:p>
          <a:p>
            <a:pPr marL="352425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организация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 проведение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государственного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контроля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(надзора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),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а также учета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и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отчетности                                        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области производства и оборота этилового спирта, алкогольной и спиртосодержащей продукции;</a:t>
            </a:r>
          </a:p>
          <a:p>
            <a:pPr marL="352425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введение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обязательной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маркировки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федеральными специальными марками и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акцизными марками алкогольной продукции, производимой и реализуемой на территории Российской Федерации;</a:t>
            </a:r>
          </a:p>
          <a:p>
            <a:pPr marL="352425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установление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порядка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представления деклараций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(декларирования) об объеме производства, оборота и (или) использования этилового спирта, алкогольной и спиртосодержащей продукции, а также об объеме винограда, использованного для производства винодельческой продукции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;</a:t>
            </a:r>
          </a:p>
          <a:p>
            <a:pPr marL="352425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регулирование цен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этиловый спирт, алкогольную и спиртосодержащую продукцию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;</a:t>
            </a:r>
            <a:endParaRPr lang="ru-RU" sz="13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52425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установление </a:t>
            </a:r>
            <a:r>
              <a:rPr lang="ru-RU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требований </a:t>
            </a:r>
            <a:r>
              <a:rPr lang="ru-RU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 производственным, складским помещениям и стационарным торговым объектам, используемым для производства и оборота этилового спирта, алкогольной и спиртосодержащей продукции;</a:t>
            </a:r>
          </a:p>
          <a:p>
            <a:pPr marL="352425" indent="-171450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  <a:defRPr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ведение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единой государственной автоматизированной информационной системы (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ЕГАИС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76375" y="417513"/>
            <a:ext cx="74168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Полномочия ФСРАР - регулятора алкогольного рынка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188" y="5589588"/>
            <a:ext cx="7921625" cy="0"/>
          </a:xfrm>
          <a:prstGeom prst="line">
            <a:avLst/>
          </a:prstGeom>
          <a:ln w="28575">
            <a:solidFill>
              <a:srgbClr val="D60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7091952F-41D0-4369-8637-F87DA9C5BFD8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539750" y="2433638"/>
            <a:ext cx="7777163" cy="708025"/>
          </a:xfrm>
          <a:prstGeom prst="rect">
            <a:avLst/>
          </a:prstGeom>
          <a:noFill/>
          <a:extLst/>
        </p:spPr>
        <p:txBody>
          <a:bodyPr>
            <a:spAutoFit/>
          </a:bodyPr>
          <a:lstStyle>
            <a:defPPr>
              <a:defRPr lang="ru-RU"/>
            </a:defPPr>
            <a:lvl1pPr algn="ctr">
              <a:defRPr sz="6600" b="1">
                <a:solidFill>
                  <a:srgbClr val="C8203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dirty="0">
                <a:latin typeface="+mj-lt"/>
                <a:cs typeface="Arial" panose="020B0604020202020204" pitchFamily="34" charset="0"/>
              </a:rPr>
              <a:t>3. Что такое ЕГАИС</a:t>
            </a:r>
            <a:r>
              <a:rPr lang="en-US" altLang="ru-RU" sz="4000" dirty="0">
                <a:latin typeface="+mj-lt"/>
                <a:cs typeface="Arial" panose="020B0604020202020204" pitchFamily="34" charset="0"/>
              </a:rPr>
              <a:t>?</a:t>
            </a:r>
            <a:endParaRPr lang="ru-RU" altLang="ru-RU" sz="4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19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D0C5C31A-1084-4503-A1A7-45CD8AE9B17D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9475" y="1916113"/>
            <a:ext cx="4537075" cy="2555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ЕГАИС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- Единая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государственная автоматизированная информационная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система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учета объема производства и оборота этилового спирта, алкогольной и спиртсодержащей продукции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Система предназначена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для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осуществления государственного контроля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за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объемом производства и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оборота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алкогольной продукции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(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АП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)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на территории РФ.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713" y="417513"/>
            <a:ext cx="5976937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Что такое ЕГАИС?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55576" y="1484784"/>
            <a:ext cx="2354898" cy="3284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922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83A61655-8C0F-443B-A2DD-A1C82800C8B5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975" y="404813"/>
            <a:ext cx="5976938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Предпосылки создания ЕГАИС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недополучение государством акцизов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3213" y="1535113"/>
            <a:ext cx="6121400" cy="3756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4013" indent="-1762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Недобросовестные предприниматели предлагают потребителям «дешевый» контрафактный алкоголь, с которого не платятся налоги.</a:t>
            </a:r>
          </a:p>
          <a:p>
            <a:pPr marL="35401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Пример: Прибыль от незаконной продажи водки в 2014г. </a:t>
            </a:r>
          </a:p>
          <a:p>
            <a:pPr marL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составила 38 млрд. руб., а 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по прогнозам 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на 2015г. - ожидается </a:t>
            </a:r>
          </a:p>
          <a:p>
            <a:pPr marL="3540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в размере 45 млрд. руб.</a:t>
            </a:r>
          </a:p>
          <a:p>
            <a:pPr marL="354013" indent="-1762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+mn-lt"/>
            </a:endParaRPr>
          </a:p>
          <a:p>
            <a:pPr marL="354013" indent="-1762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Фальсификаторы избирают разные способы ухода от акциза:</a:t>
            </a:r>
          </a:p>
          <a:p>
            <a:pPr marL="354013" indent="-1762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поддельные марки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«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дубликаты» настоящих марок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марки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незаконно выведенные из оборота под видом утраченных или 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испорченных</a:t>
            </a:r>
            <a:endParaRPr lang="ru-RU" sz="14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повторное 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использование промаркированной потребительской 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тары.</a:t>
            </a:r>
            <a:endParaRPr lang="ru-RU" sz="14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400" dirty="0">
              <a:latin typeface="+mn-lt"/>
            </a:endParaRPr>
          </a:p>
        </p:txBody>
      </p:sp>
      <p:pic>
        <p:nvPicPr>
          <p:cNvPr id="1028" name="Picture 4" descr="http://timenews.in.ua/wp-content/uploads/2014/08/250x333xalk.jpg.pagespeed.ic.JNSVKvkA6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1520" y="1484784"/>
            <a:ext cx="2664296" cy="3548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sp>
        <p:nvSpPr>
          <p:cNvPr id="10245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932093C9-090E-4FB8-BE6B-9D225FEEEC66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725" y="1052513"/>
            <a:ext cx="741045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8450" y="1341438"/>
            <a:ext cx="3841750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 текущий момент в ЕГАИС  фиксируется информация только от производителей и импортеров АП, а также их обособленных подразделений.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Ввиду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отсутствия в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ЕГАИС 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данных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о последующей продаже АП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в оптово-розничном звене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е возможно отследить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легальность АП для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конечного потребителя.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Контрабандная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АП может появиться на любом участке цепочки поставок оптово-розничного звена.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450" y="4724400"/>
            <a:ext cx="2760663" cy="1169988"/>
          </a:xfrm>
          <a:prstGeom prst="rect">
            <a:avLst/>
          </a:prstGeom>
          <a:ln w="28575">
            <a:solidFill>
              <a:srgbClr val="D60F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При подключении к ЕГАИС всех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участников рынка можно будет контролировать всю цепочку движения АП от производителя до конечного потребителя</a:t>
            </a: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713" y="417513"/>
            <a:ext cx="5976937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82031"/>
                </a:solidFill>
                <a:latin typeface="+mj-lt"/>
                <a:cs typeface="Arial" panose="020B0604020202020204" pitchFamily="34" charset="0"/>
              </a:rPr>
              <a:t>Система ЕГАИС на сегодняшний день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3889375" y="4833938"/>
            <a:ext cx="250825" cy="0"/>
          </a:xfrm>
          <a:prstGeom prst="straightConnector1">
            <a:avLst/>
          </a:prstGeom>
          <a:ln w="28575">
            <a:solidFill>
              <a:srgbClr val="D60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1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107950" y="6237288"/>
            <a:ext cx="5715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fld id="{FEA910A9-1657-4ACD-B118-31ABB7E9BB7D}" type="slidenum">
              <a:rPr lang="ru-RU" sz="1800" b="1">
                <a:solidFill>
                  <a:srgbClr val="721A1D"/>
                </a:solidFill>
              </a:rPr>
              <a:pPr algn="l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sz="1800" b="1">
              <a:solidFill>
                <a:srgbClr val="721A1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6693</TotalTime>
  <Words>4328</Words>
  <Application>Microsoft Office PowerPoint</Application>
  <PresentationFormat>Экран (4:3)</PresentationFormat>
  <Paragraphs>661</Paragraphs>
  <Slides>49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49</vt:i4>
      </vt:variant>
    </vt:vector>
  </HeadingPairs>
  <TitlesOfParts>
    <vt:vector size="57" baseType="lpstr">
      <vt:lpstr>Calibri</vt:lpstr>
      <vt:lpstr>Arial</vt:lpstr>
      <vt:lpstr>Century</vt:lpstr>
      <vt:lpstr>Wingdings</vt:lpstr>
      <vt:lpstr>Times New Roman</vt:lpstr>
      <vt:lpstr>Verdana</vt:lpstr>
      <vt:lpstr>Century Schoolbook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ЭЦП для размещения информации о закупках товаров, работ, услуг, в соответствии с ФЗ от 18 июля 2011 г. № 223-ФЗ</dc:title>
  <dc:creator>Кузьмин Алексей Владимирович</dc:creator>
  <cp:lastModifiedBy>Татьяна Анатольевна</cp:lastModifiedBy>
  <cp:revision>494</cp:revision>
  <cp:lastPrinted>2015-12-07T11:41:03Z</cp:lastPrinted>
  <dcterms:modified xsi:type="dcterms:W3CDTF">2015-12-18T07:00:58Z</dcterms:modified>
</cp:coreProperties>
</file>